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9" r:id="rId1"/>
  </p:sldMasterIdLst>
  <p:notesMasterIdLst>
    <p:notesMasterId r:id="rId39"/>
  </p:notesMasterIdLst>
  <p:sldIdLst>
    <p:sldId id="262" r:id="rId2"/>
    <p:sldId id="284" r:id="rId3"/>
    <p:sldId id="283" r:id="rId4"/>
    <p:sldId id="290" r:id="rId5"/>
    <p:sldId id="288" r:id="rId6"/>
    <p:sldId id="286" r:id="rId7"/>
    <p:sldId id="291" r:id="rId8"/>
    <p:sldId id="287" r:id="rId9"/>
    <p:sldId id="285" r:id="rId10"/>
    <p:sldId id="293" r:id="rId11"/>
    <p:sldId id="295" r:id="rId12"/>
    <p:sldId id="294" r:id="rId13"/>
    <p:sldId id="289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307" r:id="rId26"/>
    <p:sldId id="308" r:id="rId27"/>
    <p:sldId id="310" r:id="rId28"/>
    <p:sldId id="309" r:id="rId29"/>
    <p:sldId id="311" r:id="rId30"/>
    <p:sldId id="312" r:id="rId31"/>
    <p:sldId id="314" r:id="rId32"/>
    <p:sldId id="313" r:id="rId33"/>
    <p:sldId id="315" r:id="rId34"/>
    <p:sldId id="316" r:id="rId35"/>
    <p:sldId id="317" r:id="rId36"/>
    <p:sldId id="320" r:id="rId37"/>
    <p:sldId id="318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len Jackson-Mead" initials="EJ" lastIdx="3" clrIdx="0"/>
</p:cmAuthorLst>
</file>

<file path=ppt/flatworld.xml><?xml version="1.0" encoding="utf-8"?>
<FlatWorld>Created exclusively for Michael McGee (mmcgee@bmcc.cuny.edu)</FlatWorld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CA7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1216"/>
  </p:normalViewPr>
  <p:slideViewPr>
    <p:cSldViewPr snapToGrid="0" snapToObjects="1">
      <p:cViewPr varScale="1">
        <p:scale>
          <a:sx n="114" d="100"/>
          <a:sy n="114" d="100"/>
        </p:scale>
        <p:origin x="8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fwa632eca41dfabe" Type="http://schemas.openxmlformats.org/officeDocument/2006/relationships/flatworld" Target="flatworld.xml"/><Relationship Id="fw37e9157b447678" Type="http://schemas.openxmlformats.org/officeDocument/2006/relationships/flatworld" Target="flatworld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2F2DF-5D7A-9948-9B86-29734985691C}" type="datetimeFigureOut">
              <a:rPr lang="en-US" smtClean="0"/>
              <a:pPr/>
              <a:t>6/26/2020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CB07D8-2A0C-2D4C-A35C-57D0634ECA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172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smtClean="0"/>
              <a:t>6/26/2020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93949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6/26/2020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350968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smtClean="0"/>
              <a:t>6/26/2020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568594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7841472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57629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6/26/2020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01928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smtClean="0"/>
              <a:t>6/26/2020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042030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6/26/2020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30087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smtClean="0"/>
              <a:t>6/26/2020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84431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6/26/2020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10156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6/26/2020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53876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6/26/2020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305429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smtClean="0"/>
              <a:t>6/26/2020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9590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smtClean="0"/>
              <a:t>6/26/2020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E3DD6C-777E-4688-8C82-46E0A82B78AC}"/>
              </a:ext>
            </a:extLst>
          </p:cNvPr>
          <p:cNvSpPr txBox="1"/>
          <p:nvPr userDrawn="1"/>
        </p:nvSpPr>
        <p:spPr>
          <a:xfrm>
            <a:off x="271462" y="6354246"/>
            <a:ext cx="25802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Roboto" charset="0"/>
                <a:ea typeface="Roboto" charset="0"/>
                <a:cs typeface="Roboto" charset="0"/>
              </a:rPr>
              <a:t>©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latin typeface="Roboto" charset="0"/>
                <a:ea typeface="Roboto" charset="0"/>
                <a:cs typeface="Roboto" charset="0"/>
              </a:rPr>
              <a:t>FlatWorld</a:t>
            </a:r>
            <a:r>
              <a:rPr lang="en-US" sz="1000" baseline="0" dirty="0">
                <a:solidFill>
                  <a:schemeClr val="bg1">
                    <a:lumMod val="65000"/>
                  </a:schemeClr>
                </a:solidFill>
                <a:latin typeface="Roboto" charset="0"/>
                <a:ea typeface="Roboto" charset="0"/>
                <a:cs typeface="Roboto" charset="0"/>
              </a:rPr>
              <a:t> 2020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6AA316-515E-478B-A35E-0C693DDB25A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3608" y="6211970"/>
            <a:ext cx="1429608" cy="46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094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</p:sldLayoutIdLst>
  <p:transition spd="slow">
    <p:wipe/>
  </p:transition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2.wd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33687" y="1846118"/>
            <a:ext cx="68749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CHAPTER 15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1798" y="2962582"/>
            <a:ext cx="11287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dirty="0">
                <a:solidFill>
                  <a:schemeClr val="bg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Sex as a Commodity and the Regulation of Sexuality</a:t>
            </a:r>
          </a:p>
        </p:txBody>
      </p:sp>
    </p:spTree>
    <p:extLst>
      <p:ext uri="{BB962C8B-B14F-4D97-AF65-F5344CB8AC3E}">
        <p14:creationId xmlns:p14="http://schemas.microsoft.com/office/powerpoint/2010/main" val="737147086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BBA26C-89C3-411F-9753-606A413F8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AD2215-6311-4D1C-B6B5-F57CB6BFC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BA5DE79-30D1-4A10-8DB9-0A6E523A9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BD0D63-D23F-4AE7-8270-4185EF9C1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B43F-2CE7-4C6C-BABC-EE342B328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459F07-63F9-48CF-B725-A873C4BC3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B83E1E-DAC1-4851-84FF-D6FE1649D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188901" y="808056"/>
            <a:ext cx="8381238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700"/>
              <a:t>The Law: Art, Porn, and Free Speech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256638" y="1651782"/>
            <a:ext cx="8981819" cy="47845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1800" dirty="0"/>
              <a:t>What is innocuous in one country and time may be illegal in the very same country and time depending on the context.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Abrahamic religions held negative views of sexuality and sexual pleasure outside of a female-male marriage: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Protestant Reformation encouraged a more restrained, less opulent expression.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Catholic Church banned nude portrayals in art.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Over the centuries laws on erotica were modified as definitions of artistic merit, erotica, pornography and obscenity changed.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Modern laws in many countries: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Regulate sexually explicit materials and nudity.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Place restrictions on the age at which people may purchase sexually explicit material.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Societies that choose to regulate such materials wrestle with defining what is artistic, erotic, or obscene.</a:t>
            </a:r>
          </a:p>
          <a:p>
            <a:pPr>
              <a:lnSpc>
                <a:spcPct val="110000"/>
              </a:lnSpc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BBA26C-89C3-411F-9753-606A413F8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AD2215-6311-4D1C-B6B5-F57CB6BFC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BA5DE79-30D1-4A10-8DB9-0A6E523A9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BD0D63-D23F-4AE7-8270-4185EF9C1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B43F-2CE7-4C6C-BABC-EE342B328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459F07-63F9-48CF-B725-A873C4BC3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B83E1E-DAC1-4851-84FF-D6FE1649D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BE3D13-5BE5-4B05-AFCF-2A2E059D2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562092-3AA7-4EF0-9007-C44F879A1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AC85C80-0175-4214-A13D-03C224658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70108" y="985292"/>
            <a:ext cx="1345319" cy="1345319"/>
          </a:xfrm>
          <a:prstGeom prst="ellipse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60B620B-3E81-4075-BC12-D4FB3E299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" y="0"/>
            <a:ext cx="1218986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610579" y="527597"/>
            <a:ext cx="7958331" cy="13080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400" dirty="0">
                <a:solidFill>
                  <a:srgbClr val="1F2D29"/>
                </a:solidFill>
              </a:rPr>
              <a:t>The Law: Art, Porn, and Free Speech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442767" y="2211872"/>
            <a:ext cx="8884589" cy="434690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1700" dirty="0">
                <a:solidFill>
                  <a:srgbClr val="1F2D29"/>
                </a:solidFill>
              </a:rPr>
              <a:t>Relevant U.S. Supreme Court cases:</a:t>
            </a:r>
          </a:p>
          <a:p>
            <a:pPr lvl="1"/>
            <a:r>
              <a:rPr lang="en-US" sz="1700" i="1" dirty="0">
                <a:solidFill>
                  <a:srgbClr val="1F2D29"/>
                </a:solidFill>
              </a:rPr>
              <a:t>Griswold v. Connecticut </a:t>
            </a:r>
            <a:r>
              <a:rPr lang="en-US" sz="1700" dirty="0">
                <a:solidFill>
                  <a:srgbClr val="1F2D29"/>
                </a:solidFill>
              </a:rPr>
              <a:t>(1965) </a:t>
            </a:r>
            <a:r>
              <a:rPr lang="en-US" sz="1700" i="1" dirty="0">
                <a:solidFill>
                  <a:srgbClr val="1F2D29"/>
                </a:solidFill>
              </a:rPr>
              <a:t>– </a:t>
            </a:r>
            <a:r>
              <a:rPr lang="en-US" sz="1700" dirty="0">
                <a:solidFill>
                  <a:srgbClr val="1F2D29"/>
                </a:solidFill>
              </a:rPr>
              <a:t>ruled that t</a:t>
            </a:r>
            <a:r>
              <a:rPr lang="en-US" sz="1700" dirty="0"/>
              <a:t>he Constitution protects the liberty of married couples to buy and use contraceptives without government restriction.</a:t>
            </a:r>
            <a:endParaRPr lang="en-US" sz="1700" i="1" dirty="0"/>
          </a:p>
          <a:p>
            <a:pPr lvl="1"/>
            <a:r>
              <a:rPr lang="en-US" sz="1700" i="1" dirty="0">
                <a:solidFill>
                  <a:srgbClr val="1F2D29"/>
                </a:solidFill>
              </a:rPr>
              <a:t>Eisenstadt v. Baird </a:t>
            </a:r>
            <a:r>
              <a:rPr lang="en-US" sz="1700" dirty="0">
                <a:solidFill>
                  <a:srgbClr val="1F2D29"/>
                </a:solidFill>
              </a:rPr>
              <a:t>(1972) -  established the right of unmarried people to possess contraception on the same basis as married couples.</a:t>
            </a:r>
            <a:endParaRPr lang="en-US" sz="1700" i="1" dirty="0">
              <a:solidFill>
                <a:srgbClr val="1F2D29"/>
              </a:solidFill>
            </a:endParaRPr>
          </a:p>
          <a:p>
            <a:pPr lvl="1"/>
            <a:r>
              <a:rPr lang="en-US" sz="1700" i="1" dirty="0">
                <a:solidFill>
                  <a:srgbClr val="1F2D29"/>
                </a:solidFill>
              </a:rPr>
              <a:t>Roth v. United States </a:t>
            </a:r>
            <a:r>
              <a:rPr lang="en-US" sz="1700" dirty="0">
                <a:solidFill>
                  <a:srgbClr val="1F2D29"/>
                </a:solidFill>
              </a:rPr>
              <a:t>(1957) - redefined the Constitutional test for determining what constitutes obscene material unprotected by the First Amendment.</a:t>
            </a:r>
            <a:endParaRPr lang="en-US" sz="1700" i="1" dirty="0">
              <a:solidFill>
                <a:srgbClr val="1F2D29"/>
              </a:solidFill>
            </a:endParaRPr>
          </a:p>
          <a:p>
            <a:pPr lvl="1"/>
            <a:r>
              <a:rPr lang="en-US" sz="1700" dirty="0">
                <a:solidFill>
                  <a:srgbClr val="1F2D29"/>
                </a:solidFill>
              </a:rPr>
              <a:t>Case of Marvin Miller (1973) – whether or not something is obscene is to be evaluated according to a "community standard,“ and if a "reasonable person" would evaluate the work as one that lacks "serious literary, artistic, political, or scientific value".</a:t>
            </a:r>
          </a:p>
          <a:p>
            <a:pPr lvl="1"/>
            <a:r>
              <a:rPr lang="en-US" sz="1700" i="1" dirty="0">
                <a:solidFill>
                  <a:srgbClr val="1F2D29"/>
                </a:solidFill>
              </a:rPr>
              <a:t>U.S. v. Stevens</a:t>
            </a:r>
            <a:r>
              <a:rPr lang="en-US" sz="1700" dirty="0">
                <a:solidFill>
                  <a:srgbClr val="1F2D29"/>
                </a:solidFill>
              </a:rPr>
              <a:t> (2010) - a federal statute criminalizing the commercial production, sale, or possession of depictions of cruelty to animals, was an unconstitutional abridgment of the First Amendment right to freedom of speech.</a:t>
            </a:r>
            <a:endParaRPr lang="en-US" sz="1700" i="1" dirty="0">
              <a:solidFill>
                <a:srgbClr val="1F2D29"/>
              </a:solidFill>
            </a:endParaRPr>
          </a:p>
          <a:p>
            <a:endParaRPr lang="en-US" sz="1600" dirty="0">
              <a:solidFill>
                <a:srgbClr val="1F2D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1AF5FBB-9FDC-4D75-9DD6-DAF01ED19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3BBBE6-F4CF-483E-BA74-B51421B4D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C790028-99AE-4AE4-8269-9913E2D50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936A2A-FE08-4EE0-A409-3EF3FA244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F0989E-BFBB-43E4-927B-2C51C7AE26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ACA2469-91AA-459B-A5DD-8FFC0F70E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860FD2-CA19-4064-AA6F-68050C3D2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B0F3308-12C4-4DD7-ABB4-D0DFAA3C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A24046D-AAB6-4470-AC22-6448D576E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11A0A85-392D-49DA-B9EC-82262B3B9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3AFD74C-283C-45BD-885B-6E6635E4B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E3DE725-FEB0-422F-BDBA-A29C95768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5058156-257B-4118-BA50-5869C8AF6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969803" y="808056"/>
            <a:ext cx="8608037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/>
              <a:t>Sex Panics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048066" y="1520890"/>
            <a:ext cx="5627347" cy="5284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800" dirty="0"/>
              <a:t>Moral panics about sexuality and sexual rights: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Popular reaction among social conservatives to perceived changes in society:</a:t>
            </a:r>
          </a:p>
          <a:p>
            <a:pPr lvl="2">
              <a:lnSpc>
                <a:spcPct val="110000"/>
              </a:lnSpc>
            </a:pPr>
            <a:r>
              <a:rPr lang="en-US" sz="1800" dirty="0"/>
              <a:t>Example: sexual revolution of 1960s with the advent of oral contraception.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Linked to a carefully orchestrated campaign to solidify voters in political races:</a:t>
            </a:r>
          </a:p>
          <a:p>
            <a:pPr lvl="2">
              <a:lnSpc>
                <a:spcPct val="110000"/>
              </a:lnSpc>
            </a:pPr>
            <a:r>
              <a:rPr lang="en-US" sz="1800" dirty="0"/>
              <a:t>Example: campaigns against same-sex marriage.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Fueled primarily by media organizations seizing on a provocative headline.</a:t>
            </a:r>
          </a:p>
          <a:p>
            <a:pPr>
              <a:lnSpc>
                <a:spcPct val="110000"/>
              </a:lnSpc>
            </a:pPr>
            <a:endParaRPr lang="en-US" sz="9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DFD34C-1C6F-4E22-8720-E382582A9E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0088" y="3049181"/>
            <a:ext cx="2622871" cy="3373468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23B4D99-FEA8-489A-8436-A2F113BE1B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9BD931-DF98-4866-92B2-28AAB6BEEA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5424" y="575815"/>
            <a:ext cx="3221309" cy="2241125"/>
          </a:xfrm>
          <a:prstGeom prst="rect">
            <a:avLst/>
          </a:prstGeom>
          <a:ln w="127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FA3880A-8D8F-466C-A4A1-F07BCDD37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0A64CB-20A1-4508-B568-284EB04F7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DA14841-53A4-4935-BE65-C8373B8A6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77C2CF-B2DD-41C8-8B5E-152673376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923D72-7E69-464B-94C5-B2530008D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0CCC86-7A88-4DFF-A0D0-6604606A2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F8ABFD-155B-4386-AE33-6E13057CF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2C9A412-6D33-4176-9157-E3B99D3AC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B943304-F883-42A9-840F-CC318A256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AAFC6A7-C24E-4A7C-9566-DB74CCFEF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2A188AC-153B-4A00-B5A5-794810FA0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61FC670-9D36-4874-9280-16FEDEA4C6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36FD2F9-5FC0-4B1C-A95A-266B3379CB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969803" y="808056"/>
            <a:ext cx="8608037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/>
              <a:t>Scholarly Research on Pornography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C0D618-E605-4144-B8E7-4FEA1CE2D1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96" b="4"/>
          <a:stretch/>
        </p:blipFill>
        <p:spPr>
          <a:xfrm>
            <a:off x="2286938" y="2364159"/>
            <a:ext cx="4454381" cy="3364051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876661" y="1642188"/>
            <a:ext cx="4262087" cy="5094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1400" dirty="0"/>
              <a:t>Focused on visual pornography:</a:t>
            </a:r>
          </a:p>
          <a:p>
            <a:pPr lvl="1">
              <a:lnSpc>
                <a:spcPct val="110000"/>
              </a:lnSpc>
            </a:pPr>
            <a:r>
              <a:rPr lang="en-US" sz="1400" dirty="0"/>
              <a:t>High-quality images in erotic magazines and video materials distributed via internet.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Controlled studies experiments:</a:t>
            </a:r>
          </a:p>
          <a:p>
            <a:pPr lvl="1">
              <a:lnSpc>
                <a:spcPct val="110000"/>
              </a:lnSpc>
            </a:pPr>
            <a:r>
              <a:rPr lang="en-US" sz="1400" dirty="0"/>
              <a:t>Volunteers may or may not be exposed pornographic images.</a:t>
            </a:r>
          </a:p>
          <a:p>
            <a:pPr lvl="1">
              <a:lnSpc>
                <a:spcPct val="110000"/>
              </a:lnSpc>
            </a:pPr>
            <a:r>
              <a:rPr lang="en-US" sz="1400" dirty="0"/>
              <a:t>Effects on behavior, mood, or attitudes are measured.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Correlational studies look at correlations between self-reports of pornography use and measures such as:</a:t>
            </a:r>
          </a:p>
          <a:p>
            <a:pPr lvl="1">
              <a:lnSpc>
                <a:spcPct val="110000"/>
              </a:lnSpc>
            </a:pPr>
            <a:r>
              <a:rPr lang="en-US" sz="1400" dirty="0"/>
              <a:t>Attitudes</a:t>
            </a:r>
          </a:p>
          <a:p>
            <a:pPr lvl="1">
              <a:lnSpc>
                <a:spcPct val="110000"/>
              </a:lnSpc>
            </a:pPr>
            <a:r>
              <a:rPr lang="en-US" sz="1400" dirty="0"/>
              <a:t>Relationship satisfaction</a:t>
            </a:r>
          </a:p>
          <a:p>
            <a:pPr lvl="1">
              <a:lnSpc>
                <a:spcPct val="110000"/>
              </a:lnSpc>
            </a:pPr>
            <a:r>
              <a:rPr lang="en-US" sz="1400" dirty="0"/>
              <a:t>Presence or absence of reported disorders</a:t>
            </a:r>
          </a:p>
          <a:p>
            <a:pPr>
              <a:lnSpc>
                <a:spcPct val="110000"/>
              </a:lnSpc>
            </a:pPr>
            <a:endParaRPr lang="en-US" sz="9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C547AF4-DD54-40F6-9F0C-1D4C014EB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BBA26C-89C3-411F-9753-606A413F8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AD2215-6311-4D1C-B6B5-F57CB6BFC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BA5DE79-30D1-4A10-8DB9-0A6E523A9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BD0D63-D23F-4AE7-8270-4185EF9C1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B43F-2CE7-4C6C-BABC-EE342B328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459F07-63F9-48CF-B725-A873C4BC3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B83E1E-DAC1-4851-84FF-D6FE1649D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250081" y="808056"/>
            <a:ext cx="8006760" cy="15189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5000">
                <a:solidFill>
                  <a:schemeClr val="tx2"/>
                </a:solidFill>
              </a:rPr>
              <a:t>Scholarly Research on Pornography</a:t>
            </a:r>
          </a:p>
        </p:txBody>
      </p:sp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250079" y="2547708"/>
            <a:ext cx="8937441" cy="4114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sz="1900" dirty="0">
                <a:solidFill>
                  <a:schemeClr val="tx2"/>
                </a:solidFill>
              </a:rPr>
              <a:t>Large-scale contrasts:</a:t>
            </a:r>
          </a:p>
          <a:p>
            <a:pPr lvl="1">
              <a:lnSpc>
                <a:spcPct val="110000"/>
              </a:lnSpc>
            </a:pPr>
            <a:r>
              <a:rPr lang="en-US" sz="1900" dirty="0">
                <a:solidFill>
                  <a:schemeClr val="tx2"/>
                </a:solidFill>
              </a:rPr>
              <a:t>Compare similar countries that have different laws on the availability of pornography.</a:t>
            </a:r>
          </a:p>
          <a:p>
            <a:pPr lvl="1">
              <a:lnSpc>
                <a:spcPct val="110000"/>
              </a:lnSpc>
            </a:pPr>
            <a:r>
              <a:rPr lang="en-US" sz="1900" dirty="0">
                <a:solidFill>
                  <a:schemeClr val="tx2"/>
                </a:solidFill>
              </a:rPr>
              <a:t>Study the impact of sudden change in law on rates of crimes within a country.</a:t>
            </a:r>
          </a:p>
          <a:p>
            <a:pPr>
              <a:lnSpc>
                <a:spcPct val="110000"/>
              </a:lnSpc>
            </a:pPr>
            <a:r>
              <a:rPr lang="en-US" sz="1900" dirty="0">
                <a:solidFill>
                  <a:schemeClr val="tx2"/>
                </a:solidFill>
              </a:rPr>
              <a:t>Intends to find whether pornography leads to:</a:t>
            </a:r>
          </a:p>
          <a:p>
            <a:pPr lvl="1">
              <a:lnSpc>
                <a:spcPct val="110000"/>
              </a:lnSpc>
            </a:pPr>
            <a:r>
              <a:rPr lang="en-US" sz="1900" dirty="0">
                <a:solidFill>
                  <a:schemeClr val="tx2"/>
                </a:solidFill>
              </a:rPr>
              <a:t>Objectification of women.</a:t>
            </a:r>
          </a:p>
          <a:p>
            <a:pPr lvl="1">
              <a:lnSpc>
                <a:spcPct val="110000"/>
              </a:lnSpc>
            </a:pPr>
            <a:r>
              <a:rPr lang="en-US" sz="1900" dirty="0">
                <a:solidFill>
                  <a:schemeClr val="tx2"/>
                </a:solidFill>
              </a:rPr>
              <a:t>Any negative impact or plays an association in actual violence towards women.</a:t>
            </a:r>
          </a:p>
          <a:p>
            <a:pPr>
              <a:lnSpc>
                <a:spcPct val="110000"/>
              </a:lnSpc>
            </a:pPr>
            <a:r>
              <a:rPr lang="en-US" sz="1900" dirty="0">
                <a:solidFill>
                  <a:schemeClr val="tx2"/>
                </a:solidFill>
              </a:rPr>
              <a:t>Relationship between pornography, paraphilias, and relationship intimacy may be due to:</a:t>
            </a:r>
          </a:p>
          <a:p>
            <a:pPr lvl="1">
              <a:lnSpc>
                <a:spcPct val="110000"/>
              </a:lnSpc>
            </a:pPr>
            <a:r>
              <a:rPr lang="en-US" sz="1900" dirty="0">
                <a:solidFill>
                  <a:schemeClr val="tx2"/>
                </a:solidFill>
              </a:rPr>
              <a:t>Imbalance in partners with paraphilic interests in heterosexual populations leading to sexual compatibility issues.</a:t>
            </a:r>
          </a:p>
          <a:p>
            <a:pPr lvl="1">
              <a:lnSpc>
                <a:spcPct val="110000"/>
              </a:lnSpc>
            </a:pPr>
            <a:r>
              <a:rPr lang="en-US" sz="1900" dirty="0">
                <a:solidFill>
                  <a:schemeClr val="tx2"/>
                </a:solidFill>
              </a:rPr>
              <a:t>Narrowness of arousal patterns in some individuals with kinks and fetishes leading to difficulties in non-paraphilic sexual activity.</a:t>
            </a:r>
          </a:p>
          <a:p>
            <a:pPr lvl="1">
              <a:lnSpc>
                <a:spcPct val="110000"/>
              </a:lnSpc>
            </a:pPr>
            <a:r>
              <a:rPr lang="en-US" sz="1900" dirty="0">
                <a:solidFill>
                  <a:schemeClr val="tx2"/>
                </a:solidFill>
              </a:rPr>
              <a:t>Partner attitudes towards kinks and fetishes and accommodating them.</a:t>
            </a:r>
          </a:p>
          <a:p>
            <a:pPr>
              <a:lnSpc>
                <a:spcPct val="110000"/>
              </a:lnSpc>
            </a:pPr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BBA26C-89C3-411F-9753-606A413F8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AD2215-6311-4D1C-B6B5-F57CB6BFC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BA5DE79-30D1-4A10-8DB9-0A6E523A9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BD0D63-D23F-4AE7-8270-4185EF9C1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B43F-2CE7-4C6C-BABC-EE342B328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459F07-63F9-48CF-B725-A873C4BC3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B83E1E-DAC1-4851-84FF-D6FE1649D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BE3D13-5BE5-4B05-AFCF-2A2E059D2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562092-3AA7-4EF0-9007-C44F879A1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AC85C80-0175-4214-A13D-03C224658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70108" y="985292"/>
            <a:ext cx="1345319" cy="1345319"/>
          </a:xfrm>
          <a:prstGeom prst="ellipse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60B620B-3E81-4075-BC12-D4FB3E299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" y="0"/>
            <a:ext cx="1218986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611808" y="1022548"/>
            <a:ext cx="7958331" cy="13080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400">
                <a:solidFill>
                  <a:srgbClr val="1F2D29"/>
                </a:solidFill>
              </a:rPr>
              <a:t>Research Focus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302933" y="2641604"/>
            <a:ext cx="7621606" cy="34431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>
                <a:solidFill>
                  <a:srgbClr val="1F2D29"/>
                </a:solidFill>
              </a:rPr>
              <a:t>Allen, D’Alessio &amp; Brezgel, 1995:</a:t>
            </a:r>
          </a:p>
          <a:p>
            <a:pPr lvl="1"/>
            <a:r>
              <a:rPr lang="en-US" sz="1600">
                <a:solidFill>
                  <a:srgbClr val="1F2D29"/>
                </a:solidFill>
              </a:rPr>
              <a:t>A large meta-analysis of experimental studies indicated:</a:t>
            </a:r>
          </a:p>
          <a:p>
            <a:pPr lvl="2"/>
            <a:r>
              <a:rPr lang="en-US">
                <a:solidFill>
                  <a:srgbClr val="1F2D29"/>
                </a:solidFill>
              </a:rPr>
              <a:t>Exposure to nudity reduced subsequent aggression.</a:t>
            </a:r>
          </a:p>
          <a:p>
            <a:pPr lvl="2"/>
            <a:r>
              <a:rPr lang="en-US">
                <a:solidFill>
                  <a:srgbClr val="1F2D29"/>
                </a:solidFill>
              </a:rPr>
              <a:t>Exposure to nonviolent sexual activity increased subsequent aggression to some degree.</a:t>
            </a:r>
          </a:p>
          <a:p>
            <a:pPr lvl="2"/>
            <a:r>
              <a:rPr lang="en-US">
                <a:solidFill>
                  <a:srgbClr val="1F2D29"/>
                </a:solidFill>
              </a:rPr>
              <a:t>Exposure to violent sexual activity increased aggression the most.</a:t>
            </a:r>
          </a:p>
          <a:p>
            <a:pPr lvl="1"/>
            <a:r>
              <a:rPr lang="en-US" sz="1600">
                <a:solidFill>
                  <a:srgbClr val="1F2D29"/>
                </a:solidFill>
              </a:rPr>
              <a:t>Pornography is a poor, and indeed dangerous, sex educator.</a:t>
            </a:r>
          </a:p>
          <a:p>
            <a:endParaRPr lang="en-US" sz="1600">
              <a:solidFill>
                <a:srgbClr val="1F2D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BBA26C-89C3-411F-9753-606A413F8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AD2215-6311-4D1C-B6B5-F57CB6BFC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BA5DE79-30D1-4A10-8DB9-0A6E523A9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BD0D63-D23F-4AE7-8270-4185EF9C1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B43F-2CE7-4C6C-BABC-EE342B328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459F07-63F9-48CF-B725-A873C4BC3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B83E1E-DAC1-4851-84FF-D6FE1649D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214283E-D7B4-49E9-932E-D7F2A284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33" y="-1"/>
            <a:ext cx="12189867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FCFF961-4E84-4FD1-859C-B7F410031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3" y="0"/>
            <a:ext cx="463250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389300" y="1201723"/>
            <a:ext cx="2888120" cy="4454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/>
              <a:t>Pornography, Violence and Sexual Offending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737BB4-6553-47A8-893F-178A10C6B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329969" y="647750"/>
            <a:ext cx="5850936" cy="5571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/>
              <a:t>Research studies have indicated:</a:t>
            </a:r>
          </a:p>
          <a:p>
            <a:pPr lvl="1"/>
            <a:r>
              <a:rPr lang="en-US" dirty="0"/>
              <a:t>Those who committed violent crimes against women did not have more pornography exposure than others.</a:t>
            </a:r>
          </a:p>
          <a:p>
            <a:pPr lvl="1"/>
            <a:r>
              <a:rPr lang="en-US" dirty="0"/>
              <a:t>Clear links exist between pornography use and sexually aggressive behavior in a subset of males who at high risk on other factors also are associated with sexual aggression.</a:t>
            </a:r>
          </a:p>
          <a:p>
            <a:pPr lvl="2"/>
            <a:r>
              <a:rPr lang="en-US" dirty="0"/>
              <a:t>Men who have other anti-social characteristics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2FA3880A-8D8F-466C-A4A1-F07BCDD37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C0A64CB-20A1-4508-B568-284EB04F7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DA14841-53A4-4935-BE65-C8373B8A6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877C2CF-B2DD-41C8-8B5E-152673376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377EE36-E59D-4778-8F99-4B470DA4A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86C6C5-47AF-450A-932D-880EF823E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587901A-AA64-4940-9803-F67677851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1996F86B-8A8D-482B-AB2B-1A8EE4EF2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BF7B2BC4-6DAA-43BB-BBF8-74F594318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E9DBD7B-6F32-47F1-9654-A2CB59691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2A06CCF8-E75B-4B55-99FB-2D76CBD12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3F55E8D-2CEA-40CC-84B8-110F9CCFE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03899BD-A4C7-4D2F-B882-E373ADDBF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442832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969804" y="3428998"/>
            <a:ext cx="2658856" cy="22685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/>
              <a:t>Other Types of Erotica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415516" y="606490"/>
            <a:ext cx="3734981" cy="2822509"/>
          </a:xfrm>
          <a:prstGeom prst="rect">
            <a:avLst/>
          </a:prstGeom>
        </p:spPr>
        <p:txBody>
          <a:bodyPr vert="horz" lIns="91440" tIns="0" rIns="91440" bIns="45720" rtlCol="0" anchor="b">
            <a:normAutofit/>
          </a:bodyPr>
          <a:lstStyle/>
          <a:p>
            <a:pPr marL="0" indent="0" algn="r">
              <a:lnSpc>
                <a:spcPct val="110000"/>
              </a:lnSpc>
              <a:buNone/>
            </a:pPr>
            <a:r>
              <a:rPr lang="en-US" sz="1800" dirty="0"/>
              <a:t>Slash fiction: fan-written fiction primarily read by heterosexual women:</a:t>
            </a:r>
          </a:p>
          <a:p>
            <a:pPr marL="0" lvl="1" indent="0" algn="r">
              <a:lnSpc>
                <a:spcPct val="110000"/>
              </a:lnSpc>
              <a:spcBef>
                <a:spcPts val="1000"/>
              </a:spcBef>
              <a:buNone/>
            </a:pPr>
            <a:r>
              <a:rPr lang="en-US" dirty="0"/>
              <a:t>Portrays male-male sexual relationships among fictional characters who are heterosexual in the original form.</a:t>
            </a:r>
          </a:p>
          <a:p>
            <a:pPr marL="0" indent="0" algn="r">
              <a:lnSpc>
                <a:spcPct val="110000"/>
              </a:lnSpc>
              <a:buNone/>
            </a:pPr>
            <a:endParaRPr lang="en-US" sz="9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6B8EF9-2F6D-46FC-B464-1D1FA62163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209" r="33274"/>
          <a:stretch/>
        </p:blipFill>
        <p:spPr>
          <a:xfrm>
            <a:off x="5435859" y="227"/>
            <a:ext cx="5949061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4C7118A3-ECB4-4619-AA16-3E9684D09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2586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FA3880A-8D8F-466C-A4A1-F07BCDD37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0A64CB-20A1-4508-B568-284EB04F7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DA14841-53A4-4935-BE65-C8373B8A6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77C2CF-B2DD-41C8-8B5E-152673376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923D72-7E69-464B-94C5-B2530008D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0CCC86-7A88-4DFF-A0D0-6604606A2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F8ABFD-155B-4386-AE33-6E13057CF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FAADFB1-A9D8-4319-BAC8-6B3FD36BF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17C5FC5-1BC6-470E-A163-7EE80D227E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8316889-BCD7-49B5-89BD-4FC1D29FE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E12F873-5B9B-482F-9FB3-6355C4F3B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F245259-4364-4D53-AC48-3E893885A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904974" y="374482"/>
            <a:ext cx="4203364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/>
              <a:t>Sexting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3E3490-58AC-4792-BB54-DFF9EB47FC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482" r="26232"/>
          <a:stretch/>
        </p:blipFill>
        <p:spPr>
          <a:xfrm>
            <a:off x="1005401" y="227"/>
            <a:ext cx="4424045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B9C7619-9AF0-4D6F-B2E3-21032A5C3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822526" y="1464906"/>
            <a:ext cx="5215588" cy="5085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sz="1900" dirty="0"/>
              <a:t>In the U.S., statutes against distributing sexual images of children or adolescents include:</a:t>
            </a:r>
          </a:p>
          <a:p>
            <a:pPr lvl="1">
              <a:lnSpc>
                <a:spcPct val="110000"/>
              </a:lnSpc>
            </a:pPr>
            <a:r>
              <a:rPr lang="en-US" sz="1900" dirty="0"/>
              <a:t>Consensual transmission of images by those under the age of 18 to one another (sexting):</a:t>
            </a:r>
          </a:p>
          <a:p>
            <a:pPr lvl="2">
              <a:lnSpc>
                <a:spcPct val="110000"/>
              </a:lnSpc>
            </a:pPr>
            <a:r>
              <a:rPr lang="en-US" sz="1900" dirty="0"/>
              <a:t>Some states identify adolescents as sex offenders under laws established to punish adults having sexual contact with children. </a:t>
            </a:r>
          </a:p>
          <a:p>
            <a:pPr>
              <a:lnSpc>
                <a:spcPct val="110000"/>
              </a:lnSpc>
            </a:pPr>
            <a:r>
              <a:rPr lang="en-US" sz="1900" dirty="0"/>
              <a:t>Electronic media make it possible for previously private behavior to become public:</a:t>
            </a:r>
          </a:p>
          <a:p>
            <a:pPr lvl="1">
              <a:lnSpc>
                <a:spcPct val="110000"/>
              </a:lnSpc>
            </a:pPr>
            <a:r>
              <a:rPr lang="en-US" sz="1900" dirty="0"/>
              <a:t>Creates career difficulties for some individuals, particularly politicians.</a:t>
            </a:r>
          </a:p>
          <a:p>
            <a:pPr>
              <a:lnSpc>
                <a:spcPct val="110000"/>
              </a:lnSpc>
            </a:pPr>
            <a:endParaRPr lang="en-US" sz="1400" dirty="0"/>
          </a:p>
          <a:p>
            <a:pPr>
              <a:lnSpc>
                <a:spcPct val="110000"/>
              </a:lnSpc>
            </a:pPr>
            <a:endParaRPr lang="en-US" sz="14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AFBE0AC-23B1-4352-95D2-C71EB6D15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FA3880A-8D8F-466C-A4A1-F07BCDD37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0A64CB-20A1-4508-B568-284EB04F7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DA14841-53A4-4935-BE65-C8373B8A6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77C2CF-B2DD-41C8-8B5E-152673376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923D72-7E69-464B-94C5-B2530008D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0CCC86-7A88-4DFF-A0D0-6604606A2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F8ABFD-155B-4386-AE33-6E13057CF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BB306D4-894F-4A1C-8DE5-1D54B03FD1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509F6F8-AAE1-4937-902A-BEF577F4E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4FACF2C-80C1-44CC-8817-9EDADE5F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610983A-DB5E-4133-A02A-03DA961CE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74C9817-74DF-4960-9446-47B3FEBCB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736E5F1-0280-40B7-BC3A-353B312A6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295928" y="808056"/>
            <a:ext cx="4203364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600"/>
              <a:t>Sex and Brain Differences in Pornography Use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048066" y="2052116"/>
            <a:ext cx="5800603" cy="3997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Analyses suggest that females may prefer different types of pornography: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Market for erotic literature is much larger among females than males.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Market for visual pornography is larger among males than females.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Females appear to respond physiologically to visual erotica in similar ways as males.</a:t>
            </a:r>
          </a:p>
          <a:p>
            <a:pPr>
              <a:lnSpc>
                <a:spcPct val="110000"/>
              </a:lnSpc>
            </a:pPr>
            <a:endParaRPr lang="en-US" sz="15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B704B2-C041-4A52-B59C-F1EBDC3764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85"/>
          <a:stretch/>
        </p:blipFill>
        <p:spPr>
          <a:xfrm>
            <a:off x="7318874" y="227"/>
            <a:ext cx="4066046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FB3060F-E739-42D0-B49B-587B1F7C0F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2586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FA3880A-8D8F-466C-A4A1-F07BCDD37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0A64CB-20A1-4508-B568-284EB04F7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DA14841-53A4-4935-BE65-C8373B8A6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77C2CF-B2DD-41C8-8B5E-152673376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923D72-7E69-464B-94C5-B2530008D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0CCC86-7A88-4DFF-A0D0-6604606A2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F8ABFD-155B-4386-AE33-6E13057CF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3BBAF34-367D-4E18-A62E-4602BD908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432" y="-2718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A4CF08-858A-49E4-B707-4E7585D11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6938E62-910D-4D69-AA09-567AAAC37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74E54C6-D084-4BC8-B3F9-8B9EC22A6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5" y="0"/>
            <a:ext cx="65268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287567" y="808056"/>
            <a:ext cx="4986954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100" dirty="0"/>
              <a:t>Sexual Enhancements and Perceived Inadequacies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175657" y="2052116"/>
            <a:ext cx="6065458" cy="4469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sz="2100" dirty="0"/>
              <a:t>People seek to improve performance:</a:t>
            </a:r>
          </a:p>
          <a:p>
            <a:pPr lvl="1">
              <a:lnSpc>
                <a:spcPct val="110000"/>
              </a:lnSpc>
            </a:pPr>
            <a:r>
              <a:rPr lang="en-US" sz="2100" dirty="0"/>
              <a:t>Duration of arousal or ability to maintain arousal regardless of circumstance.</a:t>
            </a:r>
          </a:p>
          <a:p>
            <a:pPr>
              <a:lnSpc>
                <a:spcPct val="110000"/>
              </a:lnSpc>
            </a:pPr>
            <a:r>
              <a:rPr lang="en-US" sz="2100" dirty="0"/>
              <a:t>Development of drugs to treat arousal disorders (especially PDE-5 inhibitors) resulted in their common use in erotic films by males:</a:t>
            </a:r>
          </a:p>
          <a:p>
            <a:pPr lvl="1">
              <a:lnSpc>
                <a:spcPct val="110000"/>
              </a:lnSpc>
            </a:pPr>
            <a:r>
              <a:rPr lang="en-US" sz="2100" dirty="0"/>
              <a:t>Arousal disorder drugs are used recreationally by a small percentage of males in the general population.</a:t>
            </a:r>
          </a:p>
          <a:p>
            <a:pPr>
              <a:lnSpc>
                <a:spcPct val="110000"/>
              </a:lnSpc>
            </a:pPr>
            <a:r>
              <a:rPr lang="en-US" sz="2100" b="1" dirty="0"/>
              <a:t>Aphrodisiacs</a:t>
            </a:r>
            <a:r>
              <a:rPr lang="en-US" sz="2100" dirty="0"/>
              <a:t>: substances that people take to enhance sexual desire, arousal, or performance:</a:t>
            </a:r>
          </a:p>
          <a:p>
            <a:pPr lvl="1">
              <a:lnSpc>
                <a:spcPct val="110000"/>
              </a:lnSpc>
            </a:pPr>
            <a:r>
              <a:rPr lang="en-US" sz="2100" dirty="0"/>
              <a:t>Have no value beyond placebo effects. </a:t>
            </a:r>
          </a:p>
          <a:p>
            <a:pPr lvl="1">
              <a:lnSpc>
                <a:spcPct val="110000"/>
              </a:lnSpc>
            </a:pPr>
            <a:r>
              <a:rPr lang="en-US" sz="2100" dirty="0"/>
              <a:t>Poaching of endangered species for animal aphrodisiacs continues to be problematic.</a:t>
            </a:r>
            <a:endParaRPr lang="en-US" sz="13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77713DB-A0B1-4507-9991-B6DCAE436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93970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50ED8C-8AE7-40E5-AFD3-B4C9161A97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176" r="30626"/>
          <a:stretch/>
        </p:blipFill>
        <p:spPr>
          <a:xfrm>
            <a:off x="7534656" y="227"/>
            <a:ext cx="4657039" cy="6858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9A96FF2-ACD7-48C4-BCE1-FC7F42108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372" y="0"/>
            <a:ext cx="46496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FA3880A-8D8F-466C-A4A1-F07BCDD37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0A64CB-20A1-4508-B568-284EB04F7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DA14841-53A4-4935-BE65-C8373B8A6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77C2CF-B2DD-41C8-8B5E-152673376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923D72-7E69-464B-94C5-B2530008D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0CCC86-7A88-4DFF-A0D0-6604606A2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F8ABFD-155B-4386-AE33-6E13057CF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97B08B2-0DA5-4B7F-A47D-5C15ECFB0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44DB62-AA30-4AA6-8573-1D1CBF4316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t="9091" r="9093"/>
          <a:stretch/>
        </p:blipFill>
        <p:spPr>
          <a:xfrm>
            <a:off x="20" y="227"/>
            <a:ext cx="12191675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9C770FC-6D2D-4B73-8219-CFEB0B146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DD31FDA-BCB5-4B8D-8FB8-8CCF019C9F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90A298A-601D-412F-9A93-09DCA9DBE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474A3CD-596C-4FAC-8913-C98848CD2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A99299-7151-43AF-94CF-2ADA8412B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5" y="0"/>
            <a:ext cx="4431479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093785" y="808056"/>
            <a:ext cx="4317797" cy="12255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600" dirty="0"/>
              <a:t>Sex Work From a Distance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175657" y="1651556"/>
            <a:ext cx="4087368" cy="4879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Sex work: receiving money for having direct sexual contact with another person.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E.g. prostitution</a:t>
            </a:r>
          </a:p>
          <a:p>
            <a:pPr>
              <a:lnSpc>
                <a:spcPct val="110000"/>
              </a:lnSpc>
            </a:pPr>
            <a:r>
              <a:rPr lang="en-US" dirty="0"/>
              <a:t>Sharing sexually explicit photographs or videos of self without any charge via the Internet on amateur porn sites.</a:t>
            </a:r>
          </a:p>
          <a:p>
            <a:pPr>
              <a:lnSpc>
                <a:spcPct val="110000"/>
              </a:lnSpc>
            </a:pPr>
            <a:r>
              <a:rPr lang="en-US" dirty="0"/>
              <a:t>Selling videos of self masturbating or having sex or being hired to do so.</a:t>
            </a:r>
          </a:p>
          <a:p>
            <a:pPr>
              <a:lnSpc>
                <a:spcPct val="110000"/>
              </a:lnSpc>
            </a:pPr>
            <a:endParaRPr lang="en-US" sz="14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9BB4655-F250-4A6F-9526-13AFF6118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3755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FA3880A-8D8F-466C-A4A1-F07BCDD37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0A64CB-20A1-4508-B568-284EB04F7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DA14841-53A4-4935-BE65-C8373B8A6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77C2CF-B2DD-41C8-8B5E-152673376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923D72-7E69-464B-94C5-B2530008D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0CCC86-7A88-4DFF-A0D0-6604606A2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F8ABFD-155B-4386-AE33-6E13057CF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4961F17-D0E4-4576-8697-C062B28F3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2DF1AEC-0327-4A10-AED3-E227ACAEBC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839742D-6F41-4E7D-9C32-1D9825B40F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F3ADA23-8B3C-4029-923E-81303CBEA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9EAE543-FFF6-43C7-AD71-A9856C6E7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781997" y="265685"/>
            <a:ext cx="4568947" cy="12493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800" dirty="0"/>
              <a:t>Legal Regulation of Other Types of Sexual Behavior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3B8FDA-3BB9-4D4B-987C-5849213592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478" r="26514"/>
          <a:stretch/>
        </p:blipFill>
        <p:spPr>
          <a:xfrm>
            <a:off x="1005401" y="227"/>
            <a:ext cx="5569814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D7E355E-8304-4C50-B384-7DAC68D87C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756145" y="1515029"/>
            <a:ext cx="4568947" cy="5231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sz="1700" dirty="0"/>
              <a:t>Reasons for enjoying having sex in non-private places:</a:t>
            </a:r>
          </a:p>
          <a:p>
            <a:pPr lvl="1">
              <a:lnSpc>
                <a:spcPct val="110000"/>
              </a:lnSpc>
            </a:pPr>
            <a:r>
              <a:rPr lang="en-US" sz="1700" dirty="0"/>
              <a:t>Excitement of being discovered</a:t>
            </a:r>
          </a:p>
          <a:p>
            <a:pPr lvl="1">
              <a:lnSpc>
                <a:spcPct val="110000"/>
              </a:lnSpc>
            </a:pPr>
            <a:r>
              <a:rPr lang="en-US" sz="1700" dirty="0"/>
              <a:t>Violations of taboo</a:t>
            </a:r>
          </a:p>
          <a:p>
            <a:pPr lvl="1">
              <a:lnSpc>
                <a:spcPct val="110000"/>
              </a:lnSpc>
            </a:pPr>
            <a:r>
              <a:rPr lang="en-US" sz="1700" dirty="0"/>
              <a:t>Enjoyment of nature or open spaces</a:t>
            </a:r>
          </a:p>
          <a:p>
            <a:pPr>
              <a:lnSpc>
                <a:spcPct val="110000"/>
              </a:lnSpc>
            </a:pPr>
            <a:r>
              <a:rPr lang="en-US" sz="1700" dirty="0"/>
              <a:t>Anecdotal reports suggest raids and undercover police sting operations are performed when:</a:t>
            </a:r>
          </a:p>
          <a:p>
            <a:pPr lvl="1">
              <a:lnSpc>
                <a:spcPct val="110000"/>
              </a:lnSpc>
            </a:pPr>
            <a:r>
              <a:rPr lang="en-US" sz="1700" dirty="0"/>
              <a:t>A park or restroom develops a reputation for cruising.</a:t>
            </a:r>
          </a:p>
          <a:p>
            <a:pPr>
              <a:lnSpc>
                <a:spcPct val="110000"/>
              </a:lnSpc>
            </a:pPr>
            <a:r>
              <a:rPr lang="en-US" sz="1700" dirty="0"/>
              <a:t>Evolutionary reasons for incest avoidance, in addition to strong cultural taboos:</a:t>
            </a:r>
          </a:p>
          <a:p>
            <a:pPr lvl="1">
              <a:lnSpc>
                <a:spcPct val="110000"/>
              </a:lnSpc>
            </a:pPr>
            <a:r>
              <a:rPr lang="en-US" sz="1700" dirty="0"/>
              <a:t>Secular reasons against sibling intimate relationships.</a:t>
            </a:r>
          </a:p>
          <a:p>
            <a:pPr lvl="1">
              <a:lnSpc>
                <a:spcPct val="110000"/>
              </a:lnSpc>
            </a:pPr>
            <a:r>
              <a:rPr lang="en-US" sz="1700" dirty="0"/>
              <a:t>Potential of genetic defects in case of conception.</a:t>
            </a:r>
          </a:p>
          <a:p>
            <a:pPr lvl="1">
              <a:lnSpc>
                <a:spcPct val="110000"/>
              </a:lnSpc>
            </a:pPr>
            <a:r>
              <a:rPr lang="en-US" sz="1700" dirty="0"/>
              <a:t>Counter-argument is that if behavior is consenting among adults, it should be permitted.</a:t>
            </a:r>
            <a:endParaRPr lang="en-US" sz="800" dirty="0"/>
          </a:p>
          <a:p>
            <a:pPr>
              <a:lnSpc>
                <a:spcPct val="110000"/>
              </a:lnSpc>
            </a:pPr>
            <a:endParaRPr lang="en-US" sz="8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178E784-3C81-4963-ACD9-58EF41CE8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1AF5FBB-9FDC-4D75-9DD6-DAF01ED19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3BBBE6-F4CF-483E-BA74-B51421B4D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C790028-99AE-4AE4-8269-9913E2D50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936A2A-FE08-4EE0-A409-3EF3FA244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F0989E-BFBB-43E4-927B-2C51C7AE26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ACA2469-91AA-459B-A5DD-8FFC0F70E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860FD2-CA19-4064-AA6F-68050C3D2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24A1565-B7E1-4C59-84A2-5831F1160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B8B134C-47B2-49B8-B810-2931B20EA7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550BD34-8417-42DB-BEA7-96B1E4156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E04A24D-ECF7-4024-BAC2-981BA69CF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1C3D135-9831-45A9-8FBE-2A2548C87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375ABF-52E0-4C78-B2CF-0A949D7D8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969803" y="808056"/>
            <a:ext cx="877658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100" dirty="0"/>
              <a:t>A Spectrum of Selling in-Person Sex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184696" y="1576873"/>
            <a:ext cx="5273021" cy="4954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1700" b="1" dirty="0"/>
              <a:t>Prostitution</a:t>
            </a:r>
            <a:r>
              <a:rPr lang="en-US" sz="1700" dirty="0"/>
              <a:t> or </a:t>
            </a:r>
            <a:r>
              <a:rPr lang="en-US" sz="1700" b="1" dirty="0"/>
              <a:t>sex work</a:t>
            </a:r>
            <a:r>
              <a:rPr lang="en-US" sz="1700" dirty="0"/>
              <a:t>: receipt of money from someone for having sexual relations with that person:</a:t>
            </a:r>
          </a:p>
          <a:p>
            <a:pPr lvl="1">
              <a:lnSpc>
                <a:spcPct val="110000"/>
              </a:lnSpc>
            </a:pPr>
            <a:r>
              <a:rPr lang="en-US" sz="1700" b="1" dirty="0"/>
              <a:t>Prostitute</a:t>
            </a:r>
            <a:r>
              <a:rPr lang="en-US" sz="1700" dirty="0"/>
              <a:t> and </a:t>
            </a:r>
            <a:r>
              <a:rPr lang="en-US" sz="1700" b="1" dirty="0"/>
              <a:t>sex worker</a:t>
            </a:r>
          </a:p>
          <a:p>
            <a:pPr lvl="1">
              <a:lnSpc>
                <a:spcPct val="110000"/>
              </a:lnSpc>
            </a:pPr>
            <a:r>
              <a:rPr lang="en-US" sz="1700" dirty="0"/>
              <a:t>Neither term has a particularly positive connotation in contemporary societies.</a:t>
            </a:r>
          </a:p>
          <a:p>
            <a:pPr>
              <a:lnSpc>
                <a:spcPct val="110000"/>
              </a:lnSpc>
            </a:pPr>
            <a:r>
              <a:rPr lang="en-US" sz="1700" dirty="0"/>
              <a:t>Written records of prostitution in ancient agricultural societies exist.</a:t>
            </a:r>
          </a:p>
          <a:p>
            <a:pPr>
              <a:lnSpc>
                <a:spcPct val="110000"/>
              </a:lnSpc>
            </a:pPr>
            <a:r>
              <a:rPr lang="en-US" sz="1700" dirty="0"/>
              <a:t>Gender imbalance:</a:t>
            </a:r>
          </a:p>
          <a:p>
            <a:pPr lvl="1">
              <a:lnSpc>
                <a:spcPct val="110000"/>
              </a:lnSpc>
            </a:pPr>
            <a:r>
              <a:rPr lang="en-US" sz="1700" dirty="0"/>
              <a:t>Significant factor in sex work of all types.</a:t>
            </a:r>
          </a:p>
          <a:p>
            <a:pPr lvl="1">
              <a:lnSpc>
                <a:spcPct val="110000"/>
              </a:lnSpc>
            </a:pPr>
            <a:r>
              <a:rPr lang="en-US" sz="1700" dirty="0"/>
              <a:t>Vast majority of clients are males, vast majority of sex workers are females:</a:t>
            </a:r>
          </a:p>
          <a:p>
            <a:pPr lvl="2">
              <a:lnSpc>
                <a:spcPct val="110000"/>
              </a:lnSpc>
            </a:pPr>
            <a:r>
              <a:rPr lang="en-US" sz="1700" dirty="0"/>
              <a:t>Historically attributed to evolutionary sex differences.</a:t>
            </a:r>
          </a:p>
          <a:p>
            <a:pPr lvl="2">
              <a:lnSpc>
                <a:spcPct val="110000"/>
              </a:lnSpc>
            </a:pPr>
            <a:r>
              <a:rPr lang="en-US" sz="1700" dirty="0"/>
              <a:t>Sex tourism.</a:t>
            </a:r>
          </a:p>
          <a:p>
            <a:pPr>
              <a:lnSpc>
                <a:spcPct val="110000"/>
              </a:lnSpc>
            </a:pPr>
            <a:endParaRPr lang="en-US" sz="1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806E25-C551-4BD1-BEC4-B9796DF3A6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1768" y="2101121"/>
            <a:ext cx="3994617" cy="2656420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34BB1BDF-EAFF-49B6-ABF3-7F9B3201C9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1561063" y="575905"/>
            <a:ext cx="9283700" cy="4095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Strip Clubs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271796" y="1859772"/>
            <a:ext cx="6354148" cy="46720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Mostly have female workers catering to male clients.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Research suggests that sex imbalances exist in recreational use of strip clubs:</a:t>
            </a:r>
          </a:p>
          <a:p>
            <a:pPr lvl="1"/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Strip clubs do exist that cater to female clients.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May charge workers a fee for performing:</a:t>
            </a:r>
          </a:p>
          <a:p>
            <a:pPr lvl="1"/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Workers then make their wages from tips and performing lap dances.</a:t>
            </a: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013D6F-CD12-43BF-8C33-66E33F9A6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59" y="2062065"/>
            <a:ext cx="4846289" cy="3188348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7792309-2D28-41BC-84CF-A610592772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A77C25-5F33-4CC5-AAF6-E8103126E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3777338-BF67-4A6E-A733-9D0E81C8A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70F0F3-B393-4F7C-9317-B73BFE59F6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B9E37E-2605-48C1-A18D-B57D87301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E633AC-CE93-42B2-817C-417CF38A5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201BE5-DA89-47D9-983C-C69E24D1D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4769E7C1-A0D2-4A9A-B20B-68131E5EE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81DA4F5-7FE4-4AAC-86DD-581AB73E71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ABD6298-0FA3-4958-92D9-58BB1C35E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A3C34FA-A89F-402A-8C08-206402BEB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99BD194-5F14-4DCC-8EDD-48B7C99DF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50398" y="321375"/>
            <a:ext cx="375216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400" dirty="0"/>
              <a:t>Sacred Sex Workers and Courtesans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6CD6B1-6AD2-481D-BD00-3A6C9480FD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09" r="29855" b="-3"/>
          <a:stretch/>
        </p:blipFill>
        <p:spPr>
          <a:xfrm>
            <a:off x="3798815" y="10"/>
            <a:ext cx="2776409" cy="260808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DAA0B6-9457-48AA-96B7-513F8BB918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1" b="29767"/>
          <a:stretch/>
        </p:blipFill>
        <p:spPr>
          <a:xfrm>
            <a:off x="1000389" y="10"/>
            <a:ext cx="2798425" cy="261180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902E76-6153-4650-A427-A18A90E7442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649" r="2" b="2"/>
          <a:stretch/>
        </p:blipFill>
        <p:spPr>
          <a:xfrm>
            <a:off x="1001716" y="2611819"/>
            <a:ext cx="5573498" cy="424640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C2CE016-7426-4D51-9172-45C735FE2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612756" y="1222310"/>
            <a:ext cx="4731323" cy="5449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400" dirty="0"/>
              <a:t>Prostitutes have been documented as being affiliated with temples and places of worship:</a:t>
            </a:r>
          </a:p>
          <a:p>
            <a:pPr lvl="1">
              <a:lnSpc>
                <a:spcPct val="110000"/>
              </a:lnSpc>
            </a:pPr>
            <a:r>
              <a:rPr lang="en-US" sz="1400" dirty="0"/>
              <a:t>Greece, India, and Babylonia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Patriarchal pre-industrial cultures with elaborate monarchies or royalties had following types of roles:</a:t>
            </a:r>
          </a:p>
          <a:p>
            <a:pPr lvl="1">
              <a:lnSpc>
                <a:spcPct val="110000"/>
              </a:lnSpc>
            </a:pPr>
            <a:r>
              <a:rPr lang="en-US" sz="1400" dirty="0"/>
              <a:t>Geishas in feudal Japan</a:t>
            </a:r>
          </a:p>
          <a:p>
            <a:pPr lvl="1">
              <a:lnSpc>
                <a:spcPct val="110000"/>
              </a:lnSpc>
            </a:pPr>
            <a:r>
              <a:rPr lang="en-US" sz="1400" dirty="0"/>
              <a:t>European monarchs and lesser nobility had courtesans</a:t>
            </a:r>
          </a:p>
          <a:p>
            <a:pPr lvl="1">
              <a:lnSpc>
                <a:spcPct val="110000"/>
              </a:lnSpc>
            </a:pPr>
            <a:r>
              <a:rPr lang="en-US" sz="1400" dirty="0"/>
              <a:t>Monarchs in Islamic societies had harems 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High-end sex workers continued to be associated with modern industrialized societies:</a:t>
            </a:r>
          </a:p>
          <a:p>
            <a:pPr lvl="1">
              <a:lnSpc>
                <a:spcPct val="110000"/>
              </a:lnSpc>
            </a:pPr>
            <a:r>
              <a:rPr lang="en-US" sz="1400" dirty="0"/>
              <a:t>High-end escort services: males may pay $10,000 or more for an evening of companionship with a highly educated female sex worker:</a:t>
            </a:r>
          </a:p>
          <a:p>
            <a:pPr lvl="2">
              <a:lnSpc>
                <a:spcPct val="110000"/>
              </a:lnSpc>
            </a:pPr>
            <a:r>
              <a:rPr lang="en-US" sz="1400" dirty="0"/>
              <a:t>Typically young, unattached, and may have only a small number of clients.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B3E0BD3-7E48-45B6-BDF6-8ED6E52DA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FA3880A-8D8F-466C-A4A1-F07BCDD37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0A64CB-20A1-4508-B568-284EB04F7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DA14841-53A4-4935-BE65-C8373B8A6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77C2CF-B2DD-41C8-8B5E-152673376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923D72-7E69-464B-94C5-B2530008D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0CCC86-7A88-4DFF-A0D0-6604606A2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F8ABFD-155B-4386-AE33-6E13057CF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0C8693A-B687-4F5E-B86B-B4F11D523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51084F9-D042-49BE-9E1A-43E583B98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E65CA45-264D-4FD3-9249-3CB04EC97E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7B58214-716F-43B8-8272-85CE2B9AB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A5C070E-7DB1-4147-B6A8-D14B9C40E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31070C9-36CD-4B65-8159-324995821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969803" y="808056"/>
            <a:ext cx="8608037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/>
              <a:t>Brothels and Mid-Price Sex Work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007761" y="1502229"/>
            <a:ext cx="4320019" cy="522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sz="1800" dirty="0"/>
              <a:t>In some places, brothels are legal and taxed.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In others, they are illegal but tolerated.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In still others, they are strictly prohibited.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Countries with legal and regulated brothels include Germany and parts of the Netherlands: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Workers are taxed.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Inspections, including health inspections, are performed at regular intervals.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In the U.S., brothels are legal only in certain counties of Nevada.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F940C3-1EA9-4359-B2CC-D67357272C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579" r="9067" b="-1"/>
          <a:stretch/>
        </p:blipFill>
        <p:spPr>
          <a:xfrm>
            <a:off x="5432992" y="2348779"/>
            <a:ext cx="4818974" cy="3373468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9C35FB2-5194-4BE0-92D0-464E2B711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841500" y="897866"/>
            <a:ext cx="9283700" cy="411162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Brothels from Antiquity, to Montana, to Germany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2196485"/>
            <a:ext cx="10058400" cy="33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1395C1E-2648-4FFC-AC7C-2C1708351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7379FE-10D6-4FEA-BEA3-5E2034A44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B7BFA-EBDD-467C-B253-EFA700504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A9D773-2FA9-4E93-A01A-AEECF93EB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A08A6F-C28D-4C68-9627-9B83F062FD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DAD309-1212-498F-ABAD-388FFD322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297EF4-1A36-4B32-9046-62BAFD8D8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AD76564-407F-4F60-ADF5-76B75DAB8D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C45841C-D9DC-434E-8A7B-CC1DBF4D1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6A5ACF3-B8C0-4AC9-B185-320C6CC0B3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BB9A764-7153-4F31-B447-F92772C89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CEFF5C3-DC26-4AAD-BB6B-AAD9131B8E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73B68C3-2EAC-45C2-828B-F9B1DD535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969803" y="808056"/>
            <a:ext cx="8608037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/>
              <a:t>Street Walkers and Hustlers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018447" y="2053557"/>
            <a:ext cx="6795733" cy="3997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Most dangerous type of sex work and also the lowest paid:</a:t>
            </a:r>
          </a:p>
          <a:p>
            <a:pPr lvl="1"/>
            <a:r>
              <a:rPr lang="en-US" sz="2000" dirty="0"/>
              <a:t>Workers may work for a pimp who takes some of their earnings, or may freelance.</a:t>
            </a:r>
          </a:p>
          <a:p>
            <a:pPr lvl="1"/>
            <a:r>
              <a:rPr lang="en-US" sz="2000" dirty="0"/>
              <a:t>Services generally performed in a client’s vehicle.</a:t>
            </a:r>
          </a:p>
          <a:p>
            <a:pPr lvl="1"/>
            <a:r>
              <a:rPr lang="en-US" sz="2000" dirty="0"/>
              <a:t>Street walking is legal in Germany.</a:t>
            </a:r>
          </a:p>
          <a:p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1830FF-881B-42B1-A155-5B00DEB081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2" b="264"/>
          <a:stretch/>
        </p:blipFill>
        <p:spPr>
          <a:xfrm>
            <a:off x="1236078" y="1429025"/>
            <a:ext cx="2240881" cy="3373468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C32757-4845-4BC7-8DD4-1E8F1C4D116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925" r="13053" b="1"/>
          <a:stretch/>
        </p:blipFill>
        <p:spPr>
          <a:xfrm>
            <a:off x="1229533" y="3736152"/>
            <a:ext cx="2250337" cy="3373468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F0C5FB67-A02E-46F4-8FD1-1E19CB0B3D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7">
            <a:extLst>
              <a:ext uri="{FF2B5EF4-FFF2-40B4-BE49-F238E27FC236}">
                <a16:creationId xmlns:a16="http://schemas.microsoft.com/office/drawing/2014/main" id="{3DBBA26C-89C3-411F-9753-606A413F8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3" name="Picture 9">
            <a:extLst>
              <a:ext uri="{FF2B5EF4-FFF2-40B4-BE49-F238E27FC236}">
                <a16:creationId xmlns:a16="http://schemas.microsoft.com/office/drawing/2014/main" id="{EEAD2215-6311-4D1C-B6B5-F57CB6BFC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5" name="Rectangle 11">
            <a:extLst>
              <a:ext uri="{FF2B5EF4-FFF2-40B4-BE49-F238E27FC236}">
                <a16:creationId xmlns:a16="http://schemas.microsoft.com/office/drawing/2014/main" id="{7BA5DE79-30D1-4A10-8DB9-0A6E523A9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" name="Rectangle 13">
            <a:extLst>
              <a:ext uri="{FF2B5EF4-FFF2-40B4-BE49-F238E27FC236}">
                <a16:creationId xmlns:a16="http://schemas.microsoft.com/office/drawing/2014/main" id="{9ABD0D63-D23F-4AE7-8270-4185EF9C1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" name="Rectangle 15">
            <a:extLst>
              <a:ext uri="{FF2B5EF4-FFF2-40B4-BE49-F238E27FC236}">
                <a16:creationId xmlns:a16="http://schemas.microsoft.com/office/drawing/2014/main" id="{D5B0B43F-2CE7-4C6C-BABC-EE342B328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" name="Rectangle 17">
            <a:extLst>
              <a:ext uri="{FF2B5EF4-FFF2-40B4-BE49-F238E27FC236}">
                <a16:creationId xmlns:a16="http://schemas.microsoft.com/office/drawing/2014/main" id="{85459F07-63F9-48CF-B725-A873C4BC3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" name="TextBox 19">
            <a:extLst>
              <a:ext uri="{FF2B5EF4-FFF2-40B4-BE49-F238E27FC236}">
                <a16:creationId xmlns:a16="http://schemas.microsoft.com/office/drawing/2014/main" id="{14B83E1E-DAC1-4851-84FF-D6FE1649D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42" name="Rectangle 21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23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25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45" name="Freeform: Shape 27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446245" y="808056"/>
            <a:ext cx="10300996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/>
              <a:t>Ethics, Morality, and Laws Regarding Sex Work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552637" y="1530456"/>
            <a:ext cx="9823623" cy="48058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sz="1900" dirty="0"/>
              <a:t>Medieval Christian Europe:</a:t>
            </a:r>
          </a:p>
          <a:p>
            <a:pPr lvl="1">
              <a:lnSpc>
                <a:spcPct val="110000"/>
              </a:lnSpc>
            </a:pPr>
            <a:r>
              <a:rPr lang="en-US" sz="1900" dirty="0"/>
              <a:t>Prostitution was viewed as being necessary and leading to lower levels of sexual passions than if it were outlawed. </a:t>
            </a:r>
          </a:p>
          <a:p>
            <a:pPr>
              <a:lnSpc>
                <a:spcPct val="110000"/>
              </a:lnSpc>
            </a:pPr>
            <a:r>
              <a:rPr lang="en-US" sz="1900" dirty="0"/>
              <a:t>Contemporary Abrahamic religious perspective:</a:t>
            </a:r>
          </a:p>
          <a:p>
            <a:pPr lvl="1">
              <a:lnSpc>
                <a:spcPct val="110000"/>
              </a:lnSpc>
            </a:pPr>
            <a:r>
              <a:rPr lang="en-US" sz="1900" dirty="0"/>
              <a:t>Prostitution is inherently immoral.</a:t>
            </a:r>
          </a:p>
          <a:p>
            <a:pPr>
              <a:lnSpc>
                <a:spcPct val="110000"/>
              </a:lnSpc>
            </a:pPr>
            <a:r>
              <a:rPr lang="en-US" sz="1900" dirty="0"/>
              <a:t>Secular perspective:</a:t>
            </a:r>
          </a:p>
          <a:p>
            <a:pPr lvl="1">
              <a:lnSpc>
                <a:spcPct val="110000"/>
              </a:lnSpc>
            </a:pPr>
            <a:r>
              <a:rPr lang="en-US" sz="1900" dirty="0"/>
              <a:t>In favor of prostitution:</a:t>
            </a:r>
          </a:p>
          <a:p>
            <a:pPr lvl="2">
              <a:lnSpc>
                <a:spcPct val="110000"/>
              </a:lnSpc>
            </a:pPr>
            <a:r>
              <a:rPr lang="en-US" sz="1900" dirty="0"/>
              <a:t>Legalize and regulate.</a:t>
            </a:r>
          </a:p>
          <a:p>
            <a:pPr lvl="1">
              <a:lnSpc>
                <a:spcPct val="110000"/>
              </a:lnSpc>
            </a:pPr>
            <a:r>
              <a:rPr lang="en-US" sz="1900" dirty="0"/>
              <a:t>Against prostitution:</a:t>
            </a:r>
          </a:p>
          <a:p>
            <a:pPr lvl="2">
              <a:lnSpc>
                <a:spcPct val="110000"/>
              </a:lnSpc>
            </a:pPr>
            <a:r>
              <a:rPr lang="en-US" sz="1900" dirty="0"/>
              <a:t>Inequality and sexism are inherently involved in because of the gender imbalance.</a:t>
            </a:r>
          </a:p>
          <a:p>
            <a:pPr lvl="2">
              <a:lnSpc>
                <a:spcPct val="110000"/>
              </a:lnSpc>
            </a:pPr>
            <a:r>
              <a:rPr lang="en-US" sz="1900" dirty="0"/>
              <a:t>There is an element of economic exploitation.</a:t>
            </a:r>
          </a:p>
          <a:p>
            <a:pPr>
              <a:lnSpc>
                <a:spcPct val="110000"/>
              </a:lnSpc>
            </a:pPr>
            <a:r>
              <a:rPr lang="en-US" sz="1900" dirty="0"/>
              <a:t>Perspective from sex workers and some feminists:</a:t>
            </a:r>
          </a:p>
          <a:p>
            <a:pPr lvl="1">
              <a:lnSpc>
                <a:spcPct val="110000"/>
              </a:lnSpc>
            </a:pPr>
            <a:r>
              <a:rPr lang="en-US" sz="1900" dirty="0"/>
              <a:t>Some people enjoy sex work and this should be a choice a person about his or her own body.</a:t>
            </a:r>
          </a:p>
          <a:p>
            <a:pPr>
              <a:lnSpc>
                <a:spcPct val="110000"/>
              </a:lnSpc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32">
            <a:extLst>
              <a:ext uri="{FF2B5EF4-FFF2-40B4-BE49-F238E27FC236}">
                <a16:creationId xmlns:a16="http://schemas.microsoft.com/office/drawing/2014/main" id="{B1395C1E-2648-4FFC-AC7C-2C1708351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62" name="Picture 34">
            <a:extLst>
              <a:ext uri="{FF2B5EF4-FFF2-40B4-BE49-F238E27FC236}">
                <a16:creationId xmlns:a16="http://schemas.microsoft.com/office/drawing/2014/main" id="{1C7379FE-10D6-4FEA-BEA3-5E2034A44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63" name="Rectangle 36">
            <a:extLst>
              <a:ext uri="{FF2B5EF4-FFF2-40B4-BE49-F238E27FC236}">
                <a16:creationId xmlns:a16="http://schemas.microsoft.com/office/drawing/2014/main" id="{90FB7BFA-EBDD-467C-B253-EFA700504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" name="Rectangle 38">
            <a:extLst>
              <a:ext uri="{FF2B5EF4-FFF2-40B4-BE49-F238E27FC236}">
                <a16:creationId xmlns:a16="http://schemas.microsoft.com/office/drawing/2014/main" id="{23A9D773-2FA9-4E93-A01A-AEECF93EB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" name="Rectangle 40">
            <a:extLst>
              <a:ext uri="{FF2B5EF4-FFF2-40B4-BE49-F238E27FC236}">
                <a16:creationId xmlns:a16="http://schemas.microsoft.com/office/drawing/2014/main" id="{D0A08A6F-C28D-4C68-9627-9B83F062FD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" name="Rectangle 42">
            <a:extLst>
              <a:ext uri="{FF2B5EF4-FFF2-40B4-BE49-F238E27FC236}">
                <a16:creationId xmlns:a16="http://schemas.microsoft.com/office/drawing/2014/main" id="{D6DAD309-1212-498F-ABAD-388FFD322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" name="TextBox 44">
            <a:extLst>
              <a:ext uri="{FF2B5EF4-FFF2-40B4-BE49-F238E27FC236}">
                <a16:creationId xmlns:a16="http://schemas.microsoft.com/office/drawing/2014/main" id="{8F297EF4-1A36-4B32-9046-62BAFD8D8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68" name="Rectangle 46">
            <a:extLst>
              <a:ext uri="{FF2B5EF4-FFF2-40B4-BE49-F238E27FC236}">
                <a16:creationId xmlns:a16="http://schemas.microsoft.com/office/drawing/2014/main" id="{E3A37F4F-2D82-4DFF-898C-9C7A0DC8B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" name="Picture 48">
            <a:extLst>
              <a:ext uri="{FF2B5EF4-FFF2-40B4-BE49-F238E27FC236}">
                <a16:creationId xmlns:a16="http://schemas.microsoft.com/office/drawing/2014/main" id="{2A222AF1-8971-4E45-A0EC-8C3BF33D4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70" name="Picture 50">
            <a:extLst>
              <a:ext uri="{FF2B5EF4-FFF2-40B4-BE49-F238E27FC236}">
                <a16:creationId xmlns:a16="http://schemas.microsoft.com/office/drawing/2014/main" id="{617E612B-B16F-4F0B-819D-4B10EFFC9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71" name="Rectangle 52">
            <a:extLst>
              <a:ext uri="{FF2B5EF4-FFF2-40B4-BE49-F238E27FC236}">
                <a16:creationId xmlns:a16="http://schemas.microsoft.com/office/drawing/2014/main" id="{93FF703E-2F79-475A-AD00-1A5518FFB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54">
            <a:extLst>
              <a:ext uri="{FF2B5EF4-FFF2-40B4-BE49-F238E27FC236}">
                <a16:creationId xmlns:a16="http://schemas.microsoft.com/office/drawing/2014/main" id="{49FA6B35-FA25-4E9C-9276-6E8C95AA4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635690" y="808056"/>
            <a:ext cx="5548550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/>
              <a:t>Sexual Tourism and Gigolos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B57808-AF28-42E7-AE35-45E98EEB08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809" r="-2" b="-2"/>
          <a:stretch/>
        </p:blipFill>
        <p:spPr>
          <a:xfrm>
            <a:off x="1026682" y="2647825"/>
            <a:ext cx="4430108" cy="426137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98EAC9-0006-48D4-BEA0-4E0DECE82AF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84" r="10006"/>
          <a:stretch/>
        </p:blipFill>
        <p:spPr>
          <a:xfrm>
            <a:off x="1007761" y="51472"/>
            <a:ext cx="4430108" cy="259039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3" name="Rectangle 56">
            <a:extLst>
              <a:ext uri="{FF2B5EF4-FFF2-40B4-BE49-F238E27FC236}">
                <a16:creationId xmlns:a16="http://schemas.microsoft.com/office/drawing/2014/main" id="{98129ED9-5B0E-42E4-98D3-45DDD8543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616464" y="1446245"/>
            <a:ext cx="5613494" cy="5318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600" b="1" dirty="0"/>
              <a:t>Sexual tourism</a:t>
            </a:r>
            <a:r>
              <a:rPr lang="en-US" sz="1600" dirty="0"/>
              <a:t>: travel that is specifically for seeking sexual services: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People traveling to similarly developed economies.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Bangkok has long been a center in Southeast Asia for male-to-female gender reassignment surgery.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In the colonial era, the city of Marrakech in Morocco had a reputation for catering to gay male sex tourists from Europe.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Majority of sex workers in developing economies are female, catering to males: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Considered a driving force behind coercion and trafficking of sex workers.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Gigolo: male who receives money for providing sexual services for a female.</a:t>
            </a:r>
          </a:p>
          <a:p>
            <a:pPr>
              <a:lnSpc>
                <a:spcPct val="110000"/>
              </a:lnSpc>
            </a:pPr>
            <a:endParaRPr lang="en-US" sz="1100" dirty="0"/>
          </a:p>
        </p:txBody>
      </p:sp>
      <p:sp>
        <p:nvSpPr>
          <p:cNvPr id="74" name="Rectangle 58">
            <a:extLst>
              <a:ext uri="{FF2B5EF4-FFF2-40B4-BE49-F238E27FC236}">
                <a16:creationId xmlns:a16="http://schemas.microsoft.com/office/drawing/2014/main" id="{02EBC910-E45E-49AA-B88D-5911DE2E0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27792309-2D28-41BC-84CF-A610592772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4A77C25-5F33-4CC5-AAF6-E8103126E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D3777338-BF67-4A6E-A733-9D0E81C8A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C70F0F3-B393-4F7C-9317-B73BFE59F6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6B9E37E-2605-48C1-A18D-B57D87301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DE633AC-CE93-42B2-817C-417CF38A5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E201BE5-DA89-47D9-983C-C69E24D1D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9ED1176E-8E8A-44E6-9BB7-81681F8A6C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904C700D-AD7C-45AB-A071-F0E6C3C8A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33ABD19-0610-48B2-BDFC-9A13BCF76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77458FF0-F026-414C-9063-4079F96E81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959CEF6-2862-47F1-A4D0-F4660D63C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B085464-D568-4939-A7C5-01015D9CD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74512" y="808056"/>
            <a:ext cx="3729513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800" dirty="0"/>
              <a:t>Body Modification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984639" y="1436913"/>
            <a:ext cx="4063221" cy="5346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1500" dirty="0"/>
              <a:t>Shaving, breast modification, genital surgery, etc.</a:t>
            </a:r>
          </a:p>
          <a:p>
            <a:pPr>
              <a:lnSpc>
                <a:spcPct val="110000"/>
              </a:lnSpc>
            </a:pPr>
            <a:r>
              <a:rPr lang="en-US" sz="1500" dirty="0"/>
              <a:t>Universal as well as culture-specific ideals of beauty:</a:t>
            </a:r>
          </a:p>
          <a:p>
            <a:pPr lvl="1">
              <a:lnSpc>
                <a:spcPct val="110000"/>
              </a:lnSpc>
            </a:pPr>
            <a:r>
              <a:rPr lang="en-US" sz="1500" dirty="0"/>
              <a:t>What is attractive in one culture or era in history may be considered a disfigurement in another culture or era.</a:t>
            </a:r>
          </a:p>
          <a:p>
            <a:pPr>
              <a:lnSpc>
                <a:spcPct val="110000"/>
              </a:lnSpc>
            </a:pPr>
            <a:r>
              <a:rPr lang="en-US" sz="1500" dirty="0"/>
              <a:t>Cosmetic surgery procedures: not necessary, but enhance the body to a perceived ideal:</a:t>
            </a:r>
          </a:p>
          <a:p>
            <a:pPr lvl="1">
              <a:lnSpc>
                <a:spcPct val="110000"/>
              </a:lnSpc>
            </a:pPr>
            <a:r>
              <a:rPr lang="en-US" sz="1500" dirty="0"/>
              <a:t>Modifications to the nose</a:t>
            </a:r>
          </a:p>
          <a:p>
            <a:pPr lvl="1">
              <a:lnSpc>
                <a:spcPct val="110000"/>
              </a:lnSpc>
            </a:pPr>
            <a:r>
              <a:rPr lang="en-US" sz="1500" dirty="0"/>
              <a:t>Reductions of body fat</a:t>
            </a:r>
          </a:p>
          <a:p>
            <a:pPr lvl="1">
              <a:lnSpc>
                <a:spcPct val="110000"/>
              </a:lnSpc>
            </a:pPr>
            <a:r>
              <a:rPr lang="en-US" sz="1500" dirty="0"/>
              <a:t>Face lifts and Botox</a:t>
            </a:r>
          </a:p>
          <a:p>
            <a:pPr lvl="1">
              <a:lnSpc>
                <a:spcPct val="110000"/>
              </a:lnSpc>
            </a:pPr>
            <a:r>
              <a:rPr lang="en-US" sz="1500" dirty="0"/>
              <a:t>Breast surgeries</a:t>
            </a:r>
          </a:p>
          <a:p>
            <a:pPr lvl="1">
              <a:lnSpc>
                <a:spcPct val="110000"/>
              </a:lnSpc>
            </a:pPr>
            <a:r>
              <a:rPr lang="en-US" sz="1500" dirty="0"/>
              <a:t>Operations to lengthen or thicken the penis </a:t>
            </a:r>
          </a:p>
          <a:p>
            <a:pPr lvl="1">
              <a:lnSpc>
                <a:spcPct val="110000"/>
              </a:lnSpc>
            </a:pPr>
            <a:r>
              <a:rPr lang="en-US" sz="1500" dirty="0"/>
              <a:t>Other non-surgical techniques </a:t>
            </a:r>
          </a:p>
          <a:p>
            <a:pPr lvl="1">
              <a:lnSpc>
                <a:spcPct val="110000"/>
              </a:lnSpc>
            </a:pPr>
            <a:r>
              <a:rPr lang="en-US" sz="1500" dirty="0"/>
              <a:t>Modifying the functioning of the vagina</a:t>
            </a:r>
          </a:p>
          <a:p>
            <a:pPr>
              <a:lnSpc>
                <a:spcPct val="110000"/>
              </a:lnSpc>
            </a:pPr>
            <a:endParaRPr lang="en-US" sz="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0AFF07-0AFE-4902-B600-37CDFB46CC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757" r="3565" b="-2"/>
          <a:stretch/>
        </p:blipFill>
        <p:spPr>
          <a:xfrm>
            <a:off x="5436752" y="-1"/>
            <a:ext cx="5948167" cy="426511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ED8392-730F-4AB6-B4B7-0F85B7FC1C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5" b="268"/>
          <a:stretch/>
        </p:blipFill>
        <p:spPr>
          <a:xfrm>
            <a:off x="5437271" y="4267831"/>
            <a:ext cx="2968534" cy="259039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9F81A9-7641-4BD3-83E9-FBC101812D6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232" r="-3" b="23596"/>
          <a:stretch/>
        </p:blipFill>
        <p:spPr>
          <a:xfrm>
            <a:off x="8405805" y="4267831"/>
            <a:ext cx="2979115" cy="259039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99355133-0882-4A52-9C16-3D5B55D46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BBA26C-89C3-411F-9753-606A413F8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AD2215-6311-4D1C-B6B5-F57CB6BFC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BA5DE79-30D1-4A10-8DB9-0A6E523A9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BD0D63-D23F-4AE7-8270-4185EF9C1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B43F-2CE7-4C6C-BABC-EE342B328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459F07-63F9-48CF-B725-A873C4BC3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B83E1E-DAC1-4851-84FF-D6FE1649D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250081" y="808056"/>
            <a:ext cx="8006760" cy="15189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5000">
                <a:solidFill>
                  <a:schemeClr val="tx2"/>
                </a:solidFill>
              </a:rPr>
              <a:t>Human Trafficking, Sexual Slavery, and Exploitation</a:t>
            </a:r>
          </a:p>
        </p:txBody>
      </p:sp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250080" y="2547708"/>
            <a:ext cx="8656014" cy="3965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500" dirty="0">
                <a:solidFill>
                  <a:schemeClr val="tx2"/>
                </a:solidFill>
              </a:rPr>
              <a:t>Human trafficking: illegal movement of people across national borders:</a:t>
            </a:r>
          </a:p>
          <a:p>
            <a:pPr lvl="1">
              <a:lnSpc>
                <a:spcPct val="110000"/>
              </a:lnSpc>
            </a:pPr>
            <a:r>
              <a:rPr lang="en-US" sz="1500" dirty="0">
                <a:solidFill>
                  <a:schemeClr val="tx2"/>
                </a:solidFill>
              </a:rPr>
              <a:t>Voluntary: when people emigrate (legally or otherwise).</a:t>
            </a:r>
          </a:p>
          <a:p>
            <a:pPr lvl="1">
              <a:lnSpc>
                <a:spcPct val="110000"/>
              </a:lnSpc>
            </a:pPr>
            <a:r>
              <a:rPr lang="en-US" sz="1500" dirty="0">
                <a:solidFill>
                  <a:schemeClr val="tx2"/>
                </a:solidFill>
              </a:rPr>
              <a:t>Involuntary: refugees fleeing conflicts or being forcibly displaced.</a:t>
            </a:r>
          </a:p>
          <a:p>
            <a:pPr>
              <a:lnSpc>
                <a:spcPct val="110000"/>
              </a:lnSpc>
            </a:pPr>
            <a:r>
              <a:rPr lang="en-US" sz="1500" dirty="0">
                <a:solidFill>
                  <a:schemeClr val="tx2"/>
                </a:solidFill>
              </a:rPr>
              <a:t>Largest proportion of sexual slavery is within and between developing economies:</a:t>
            </a:r>
          </a:p>
          <a:p>
            <a:pPr lvl="1">
              <a:lnSpc>
                <a:spcPct val="110000"/>
              </a:lnSpc>
            </a:pPr>
            <a:r>
              <a:rPr lang="en-US" sz="1500" dirty="0">
                <a:solidFill>
                  <a:schemeClr val="tx2"/>
                </a:solidFill>
              </a:rPr>
              <a:t>Children, particularly girls, are trafficked from rural to urban areas.</a:t>
            </a:r>
          </a:p>
          <a:p>
            <a:pPr>
              <a:lnSpc>
                <a:spcPct val="110000"/>
              </a:lnSpc>
            </a:pPr>
            <a:r>
              <a:rPr lang="en-US" sz="1500" dirty="0">
                <a:solidFill>
                  <a:schemeClr val="tx2"/>
                </a:solidFill>
              </a:rPr>
              <a:t>In developed economies: </a:t>
            </a:r>
          </a:p>
          <a:p>
            <a:pPr lvl="1">
              <a:lnSpc>
                <a:spcPct val="110000"/>
              </a:lnSpc>
            </a:pPr>
            <a:r>
              <a:rPr lang="en-US" sz="1500" dirty="0">
                <a:solidFill>
                  <a:schemeClr val="tx2"/>
                </a:solidFill>
              </a:rPr>
              <a:t>Documented cases of forced prostitution exist, but represent a small percentage of sex workers.</a:t>
            </a:r>
          </a:p>
          <a:p>
            <a:pPr lvl="1">
              <a:lnSpc>
                <a:spcPct val="110000"/>
              </a:lnSpc>
            </a:pPr>
            <a:r>
              <a:rPr lang="en-US" sz="1500" dirty="0">
                <a:solidFill>
                  <a:schemeClr val="tx2"/>
                </a:solidFill>
              </a:rPr>
              <a:t>Most sex workers are not in sexual slavery nor were trafficked.</a:t>
            </a:r>
          </a:p>
          <a:p>
            <a:pPr lvl="1">
              <a:lnSpc>
                <a:spcPct val="110000"/>
              </a:lnSpc>
            </a:pPr>
            <a:r>
              <a:rPr lang="en-US" sz="1500" dirty="0">
                <a:solidFill>
                  <a:schemeClr val="tx2"/>
                </a:solidFill>
              </a:rPr>
              <a:t>Not all sexually exploited youth are forced to sell sex.</a:t>
            </a:r>
            <a:endParaRPr lang="en-US" sz="1300" dirty="0">
              <a:solidFill>
                <a:schemeClr val="tx2"/>
              </a:solidFill>
            </a:endParaRPr>
          </a:p>
          <a:p>
            <a:pPr>
              <a:lnSpc>
                <a:spcPct val="110000"/>
              </a:lnSpc>
            </a:pPr>
            <a:endParaRPr lang="en-US" sz="1300" dirty="0">
              <a:solidFill>
                <a:schemeClr val="tx2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19125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Forced Labor and Human Trafficking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0989" y="1623239"/>
            <a:ext cx="8206915" cy="461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BBA26C-89C3-411F-9753-606A413F8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AD2215-6311-4D1C-B6B5-F57CB6BFC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BA5DE79-30D1-4A10-8DB9-0A6E523A9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BD0D63-D23F-4AE7-8270-4185EF9C1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B43F-2CE7-4C6C-BABC-EE342B328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459F07-63F9-48CF-B725-A873C4BC3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B83E1E-DAC1-4851-84FF-D6FE1649D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188901" y="808056"/>
            <a:ext cx="9727700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/>
              <a:t>Regulation of Sexuality in the Modern World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256638" y="1651783"/>
            <a:ext cx="9331981" cy="488897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1900" dirty="0"/>
              <a:t>Enormous economic disparities between nations.</a:t>
            </a:r>
          </a:p>
          <a:p>
            <a:pPr>
              <a:lnSpc>
                <a:spcPct val="110000"/>
              </a:lnSpc>
            </a:pPr>
            <a:r>
              <a:rPr lang="en-US" sz="1900" dirty="0"/>
              <a:t>Changes of the scientific era and industrial revolution have dramatically changed gender roles, sexuality, family life, health and welfare:</a:t>
            </a:r>
          </a:p>
          <a:p>
            <a:pPr lvl="1">
              <a:lnSpc>
                <a:spcPct val="110000"/>
              </a:lnSpc>
            </a:pPr>
            <a:r>
              <a:rPr lang="en-US" sz="1900" dirty="0"/>
              <a:t>Only for a fraction of the world’s population.</a:t>
            </a:r>
          </a:p>
          <a:p>
            <a:pPr lvl="1">
              <a:lnSpc>
                <a:spcPct val="110000"/>
              </a:lnSpc>
            </a:pPr>
            <a:r>
              <a:rPr lang="en-US" sz="1900" dirty="0"/>
              <a:t>Industrialization and economic development has had somewhat similar influences in quite different parts of the world.</a:t>
            </a:r>
          </a:p>
          <a:p>
            <a:pPr>
              <a:lnSpc>
                <a:spcPct val="110000"/>
              </a:lnSpc>
            </a:pPr>
            <a:r>
              <a:rPr lang="en-US" sz="1900" dirty="0"/>
              <a:t>Predictions:</a:t>
            </a:r>
          </a:p>
          <a:p>
            <a:pPr lvl="1">
              <a:lnSpc>
                <a:spcPct val="110000"/>
              </a:lnSpc>
            </a:pPr>
            <a:r>
              <a:rPr lang="en-US" sz="1900" dirty="0"/>
              <a:t>As economic development spreads, there will be a slow equalization of values and behaviors with regards to sexuality.</a:t>
            </a:r>
          </a:p>
          <a:p>
            <a:pPr lvl="1">
              <a:lnSpc>
                <a:spcPct val="110000"/>
              </a:lnSpc>
            </a:pPr>
            <a:r>
              <a:rPr lang="en-US" sz="1900" dirty="0"/>
              <a:t>Regional disparities are likely to continue in cultural and legal regulation of many aspects of human sexuality due to:</a:t>
            </a:r>
          </a:p>
          <a:p>
            <a:pPr lvl="2">
              <a:lnSpc>
                <a:spcPct val="110000"/>
              </a:lnSpc>
            </a:pPr>
            <a:r>
              <a:rPr lang="en-US" sz="1900" dirty="0"/>
              <a:t>Inequality of economic development.</a:t>
            </a:r>
          </a:p>
          <a:p>
            <a:pPr lvl="2">
              <a:lnSpc>
                <a:spcPct val="110000"/>
              </a:lnSpc>
            </a:pPr>
            <a:r>
              <a:rPr lang="en-US" sz="1900" dirty="0"/>
              <a:t>Diversity of religious traditions.</a:t>
            </a:r>
          </a:p>
          <a:p>
            <a:pPr>
              <a:lnSpc>
                <a:spcPct val="110000"/>
              </a:lnSpc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8">
            <a:extLst>
              <a:ext uri="{FF2B5EF4-FFF2-40B4-BE49-F238E27FC236}">
                <a16:creationId xmlns:a16="http://schemas.microsoft.com/office/drawing/2014/main" id="{2FA3880A-8D8F-466C-A4A1-F07BCDD37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8" name="Picture 10">
            <a:extLst>
              <a:ext uri="{FF2B5EF4-FFF2-40B4-BE49-F238E27FC236}">
                <a16:creationId xmlns:a16="http://schemas.microsoft.com/office/drawing/2014/main" id="{3C0A64CB-20A1-4508-B568-284EB04F7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9" name="Rectangle 12">
            <a:extLst>
              <a:ext uri="{FF2B5EF4-FFF2-40B4-BE49-F238E27FC236}">
                <a16:creationId xmlns:a16="http://schemas.microsoft.com/office/drawing/2014/main" id="{8DA14841-53A4-4935-BE65-C8373B8A6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" name="Rectangle 14">
            <a:extLst>
              <a:ext uri="{FF2B5EF4-FFF2-40B4-BE49-F238E27FC236}">
                <a16:creationId xmlns:a16="http://schemas.microsoft.com/office/drawing/2014/main" id="{9877C2CF-B2DD-41C8-8B5E-152673376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" name="Rectangle 16">
            <a:extLst>
              <a:ext uri="{FF2B5EF4-FFF2-40B4-BE49-F238E27FC236}">
                <a16:creationId xmlns:a16="http://schemas.microsoft.com/office/drawing/2014/main" id="{24923D72-7E69-464B-94C5-B2530008D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" name="Rectangle 18">
            <a:extLst>
              <a:ext uri="{FF2B5EF4-FFF2-40B4-BE49-F238E27FC236}">
                <a16:creationId xmlns:a16="http://schemas.microsoft.com/office/drawing/2014/main" id="{A00CCC86-7A88-4DFF-A0D0-6604606A2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" name="TextBox 20">
            <a:extLst>
              <a:ext uri="{FF2B5EF4-FFF2-40B4-BE49-F238E27FC236}">
                <a16:creationId xmlns:a16="http://schemas.microsoft.com/office/drawing/2014/main" id="{E1F8ABFD-155B-4386-AE33-6E13057CF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44" name="Rectangle 22">
            <a:extLst>
              <a:ext uri="{FF2B5EF4-FFF2-40B4-BE49-F238E27FC236}">
                <a16:creationId xmlns:a16="http://schemas.microsoft.com/office/drawing/2014/main" id="{62C9A412-6D33-4176-9157-E3B99D3AC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24">
            <a:extLst>
              <a:ext uri="{FF2B5EF4-FFF2-40B4-BE49-F238E27FC236}">
                <a16:creationId xmlns:a16="http://schemas.microsoft.com/office/drawing/2014/main" id="{4B943304-F883-42A9-840F-CC318A256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46" name="Picture 26">
            <a:extLst>
              <a:ext uri="{FF2B5EF4-FFF2-40B4-BE49-F238E27FC236}">
                <a16:creationId xmlns:a16="http://schemas.microsoft.com/office/drawing/2014/main" id="{1AAFC6A7-C24E-4A7C-9566-DB74CCFEF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47" name="Rectangle 28">
            <a:extLst>
              <a:ext uri="{FF2B5EF4-FFF2-40B4-BE49-F238E27FC236}">
                <a16:creationId xmlns:a16="http://schemas.microsoft.com/office/drawing/2014/main" id="{F2A188AC-153B-4A00-B5A5-794810FA0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30">
            <a:extLst>
              <a:ext uri="{FF2B5EF4-FFF2-40B4-BE49-F238E27FC236}">
                <a16:creationId xmlns:a16="http://schemas.microsoft.com/office/drawing/2014/main" id="{C61FC670-9D36-4874-9280-16FEDEA4C6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32">
            <a:extLst>
              <a:ext uri="{FF2B5EF4-FFF2-40B4-BE49-F238E27FC236}">
                <a16:creationId xmlns:a16="http://schemas.microsoft.com/office/drawing/2014/main" id="{236FD2F9-5FC0-4B1C-A95A-266B3379CB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969803" y="808056"/>
            <a:ext cx="8608037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/>
              <a:t>Gender and Sexual Equity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22A7A3-A0DF-4179-B5E9-D87AC4573F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861" r="15960" b="-1"/>
          <a:stretch/>
        </p:blipFill>
        <p:spPr>
          <a:xfrm>
            <a:off x="2286938" y="2364159"/>
            <a:ext cx="4454381" cy="3364051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671388" y="2052116"/>
            <a:ext cx="4558570" cy="3997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Social and cultural inequities between females and males are likely to persist for much of the 21</a:t>
            </a:r>
            <a:r>
              <a:rPr lang="en-US" baseline="30000" dirty="0"/>
              <a:t>st</a:t>
            </a:r>
            <a:r>
              <a:rPr lang="en-US" dirty="0"/>
              <a:t> century:</a:t>
            </a:r>
          </a:p>
          <a:p>
            <a:pPr lvl="1"/>
            <a:r>
              <a:rPr lang="en-US" sz="2000" dirty="0"/>
              <a:t>Efforts to legislate equality have met with success in Nordic countries.</a:t>
            </a:r>
          </a:p>
          <a:p>
            <a:pPr lvl="1"/>
            <a:r>
              <a:rPr lang="en-US" sz="2000" dirty="0"/>
              <a:t>Some biases may remain and objections may be common.</a:t>
            </a:r>
          </a:p>
          <a:p>
            <a:endParaRPr lang="en-US" sz="1600" dirty="0"/>
          </a:p>
        </p:txBody>
      </p:sp>
      <p:sp>
        <p:nvSpPr>
          <p:cNvPr id="50" name="Rectangle 34">
            <a:extLst>
              <a:ext uri="{FF2B5EF4-FFF2-40B4-BE49-F238E27FC236}">
                <a16:creationId xmlns:a16="http://schemas.microsoft.com/office/drawing/2014/main" id="{8C547AF4-DD54-40F6-9F0C-1D4C014EB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1AF5FBB-9FDC-4D75-9DD6-DAF01ED19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3BBBE6-F4CF-483E-BA74-B51421B4D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C790028-99AE-4AE4-8269-9913E2D50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936A2A-FE08-4EE0-A409-3EF3FA244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F0989E-BFBB-43E4-927B-2C51C7AE26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ACA2469-91AA-459B-A5DD-8FFC0F70E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860FD2-CA19-4064-AA6F-68050C3D2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B0F3308-12C4-4DD7-ABB4-D0DFAA3C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A24046D-AAB6-4470-AC22-6448D576E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11A0A85-392D-49DA-B9EC-82262B3B9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3AFD74C-283C-45BD-885B-6E6635E4B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E3DE725-FEB0-422F-BDBA-A29C95768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5058156-257B-4118-BA50-5869C8AF6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204664" y="646848"/>
            <a:ext cx="8608037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/>
              <a:t>Research Focus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048066" y="1651781"/>
            <a:ext cx="4848881" cy="4860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sz="1800" dirty="0"/>
              <a:t>Moss-</a:t>
            </a:r>
            <a:r>
              <a:rPr lang="en-US" sz="1800" dirty="0" err="1"/>
              <a:t>Rascusin</a:t>
            </a:r>
            <a:r>
              <a:rPr lang="en-US" sz="1800" dirty="0"/>
              <a:t>, Dovidio, </a:t>
            </a:r>
            <a:r>
              <a:rPr lang="en-US" sz="1800" dirty="0" err="1"/>
              <a:t>Brescoll</a:t>
            </a:r>
            <a:r>
              <a:rPr lang="en-US" sz="1800" dirty="0"/>
              <a:t>, Graham, &amp; </a:t>
            </a:r>
            <a:r>
              <a:rPr lang="en-US" sz="1800" dirty="0" err="1"/>
              <a:t>Handelsman</a:t>
            </a:r>
            <a:r>
              <a:rPr lang="en-US" sz="1800" dirty="0"/>
              <a:t>, 2012: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Cognitive processes involved in implicit biases point to the role of unconscious bias.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It is difficult for people to overcome implicit biases even when consciously they do not appear biased.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Changing the name of a target job candidate for a lab manager position from Jennifer to John resulted in:</a:t>
            </a:r>
          </a:p>
          <a:p>
            <a:pPr lvl="2">
              <a:lnSpc>
                <a:spcPct val="110000"/>
              </a:lnSpc>
            </a:pPr>
            <a:r>
              <a:rPr lang="en-US" sz="1800" dirty="0"/>
              <a:t>Male faculty offering John a 12.5% higher salary</a:t>
            </a:r>
          </a:p>
          <a:p>
            <a:pPr lvl="2">
              <a:lnSpc>
                <a:spcPct val="110000"/>
              </a:lnSpc>
            </a:pPr>
            <a:r>
              <a:rPr lang="en-US" sz="1800" dirty="0"/>
              <a:t>Female faculty offering John a 17.3% higher salary</a:t>
            </a:r>
          </a:p>
          <a:p>
            <a:pPr>
              <a:lnSpc>
                <a:spcPct val="110000"/>
              </a:lnSpc>
            </a:pPr>
            <a:endParaRPr lang="en-US" sz="900" dirty="0"/>
          </a:p>
        </p:txBody>
      </p:sp>
      <p:pic>
        <p:nvPicPr>
          <p:cNvPr id="7" name="Graphic 6" descr="Magnifying glass">
            <a:extLst>
              <a:ext uri="{FF2B5EF4-FFF2-40B4-BE49-F238E27FC236}">
                <a16:creationId xmlns:a16="http://schemas.microsoft.com/office/drawing/2014/main" id="{7392A402-8D28-47F5-B498-7250F089D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55745" y="2348779"/>
            <a:ext cx="3373468" cy="3373468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D23B4D99-FEA8-489A-8436-A2F113BE1B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416769" y="718876"/>
            <a:ext cx="9283700" cy="4095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Integrative Themes from Sexuality Research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838130" y="2185987"/>
            <a:ext cx="10058400" cy="46720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Most aspects of sexuality involve a rich interplay between evolved mechanisms and cultural inputs.</a:t>
            </a:r>
          </a:p>
          <a:p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Danger for individual researchers, journalists and popular reports to focus exclusively on the biological or social and cultural aspects.</a:t>
            </a: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BBA26C-89C3-411F-9753-606A413F8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AD2215-6311-4D1C-B6B5-F57CB6BFC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BA5DE79-30D1-4A10-8DB9-0A6E523A9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BD0D63-D23F-4AE7-8270-4185EF9C1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B43F-2CE7-4C6C-BABC-EE342B328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459F07-63F9-48CF-B725-A873C4BC3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B83E1E-DAC1-4851-84FF-D6FE1649D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BE3D13-5BE5-4B05-AFCF-2A2E059D2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562092-3AA7-4EF0-9007-C44F879A1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AC85C80-0175-4214-A13D-03C224658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70108" y="985292"/>
            <a:ext cx="1345319" cy="1345319"/>
          </a:xfrm>
          <a:prstGeom prst="ellipse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60B620B-3E81-4075-BC12-D4FB3E299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" y="0"/>
            <a:ext cx="1218986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611808" y="1022548"/>
            <a:ext cx="7958331" cy="13080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400">
                <a:solidFill>
                  <a:srgbClr val="1F2D29"/>
                </a:solidFill>
              </a:rPr>
              <a:t>Future Trends in Sexuality, Technologies and Society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302933" y="2641604"/>
            <a:ext cx="7621606" cy="34431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>
                <a:solidFill>
                  <a:srgbClr val="1F2D29"/>
                </a:solidFill>
              </a:rPr>
              <a:t>Speculative fiction:</a:t>
            </a:r>
          </a:p>
          <a:p>
            <a:pPr lvl="1"/>
            <a:r>
              <a:rPr lang="en-US" sz="1600">
                <a:solidFill>
                  <a:srgbClr val="1F2D29"/>
                </a:solidFill>
              </a:rPr>
              <a:t>Fantasy</a:t>
            </a:r>
          </a:p>
          <a:p>
            <a:pPr lvl="1"/>
            <a:r>
              <a:rPr lang="en-US" sz="1600">
                <a:solidFill>
                  <a:srgbClr val="1F2D29"/>
                </a:solidFill>
              </a:rPr>
              <a:t>Science fantasy</a:t>
            </a:r>
          </a:p>
          <a:p>
            <a:pPr lvl="1"/>
            <a:r>
              <a:rPr lang="en-US" sz="1600">
                <a:solidFill>
                  <a:srgbClr val="1F2D29"/>
                </a:solidFill>
              </a:rPr>
              <a:t>True science fiction:</a:t>
            </a:r>
          </a:p>
          <a:p>
            <a:pPr lvl="2"/>
            <a:r>
              <a:rPr lang="en-US">
                <a:solidFill>
                  <a:srgbClr val="1F2D29"/>
                </a:solidFill>
              </a:rPr>
              <a:t>Some far-out ideas about technology, gender and sexuality that may or may not develop, but are at least possible.</a:t>
            </a:r>
          </a:p>
          <a:p>
            <a:r>
              <a:rPr lang="en-US" sz="1600">
                <a:solidFill>
                  <a:srgbClr val="1F2D29"/>
                </a:solidFill>
              </a:rPr>
              <a:t>Technology can dramatically transform our expectations about gender and gender roles.</a:t>
            </a:r>
          </a:p>
          <a:p>
            <a:endParaRPr lang="en-US" sz="1600">
              <a:solidFill>
                <a:srgbClr val="1F2D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BBA26C-89C3-411F-9753-606A413F8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AD2215-6311-4D1C-B6B5-F57CB6BFC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BA5DE79-30D1-4A10-8DB9-0A6E523A9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BD0D63-D23F-4AE7-8270-4185EF9C1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B43F-2CE7-4C6C-BABC-EE342B328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459F07-63F9-48CF-B725-A873C4BC3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B83E1E-DAC1-4851-84FF-D6FE1649D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41B7737-E3D8-47F4-8B54-7529C7A83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CDAD12E-853D-4E20-9104-7129A3BF0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25000"/>
                  <a:alpha val="10000"/>
                </a:schemeClr>
              </a:gs>
              <a:gs pos="0">
                <a:schemeClr val="bg2">
                  <a:lumMod val="75000"/>
                  <a:lumOff val="25000"/>
                  <a:alpha val="7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DA59AFC-4552-4608-9A63-AFBBC2C02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C1E939A-6A69-42AE-8471-3AD3A74AD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11236326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621860" y="1185911"/>
            <a:ext cx="3772261" cy="48916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/>
              <a:t>Future Trends in Sexuality, Technologies and Society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ight Triangle 33">
            <a:extLst>
              <a:ext uri="{FF2B5EF4-FFF2-40B4-BE49-F238E27FC236}">
                <a16:creationId xmlns:a16="http://schemas.microsoft.com/office/drawing/2014/main" id="{92255F51-A06E-404D-AE04-D9590EAC8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15262" y="131728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660850" y="825891"/>
            <a:ext cx="5990832" cy="55414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Speculations for the future: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LGBTQ+ equality will continue to be unequally distributed worldwide for many decades.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Robot prostitutes.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Antiviral treatments for HIV and other viruses will be developed.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Casual sex will become more common.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New STIs will emerge.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Virtual sex with realistic encounters that look like actual people.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Genetic and reproductive technologies will have advanced to physical trait selection.</a:t>
            </a: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BBA26C-89C3-411F-9753-606A413F8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AD2215-6311-4D1C-B6B5-F57CB6BFC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BA5DE79-30D1-4A10-8DB9-0A6E523A9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BD0D63-D23F-4AE7-8270-4185EF9C1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B43F-2CE7-4C6C-BABC-EE342B328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459F07-63F9-48CF-B725-A873C4BC3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B83E1E-DAC1-4851-84FF-D6FE1649D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BE3D13-5BE5-4B05-AFCF-2A2E059D2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562092-3AA7-4EF0-9007-C44F879A1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AC85C80-0175-4214-A13D-03C224658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70108" y="985292"/>
            <a:ext cx="1345319" cy="1345319"/>
          </a:xfrm>
          <a:prstGeom prst="ellipse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60B620B-3E81-4075-BC12-D4FB3E299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" y="0"/>
            <a:ext cx="1218986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611808" y="1022548"/>
            <a:ext cx="7958331" cy="13080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400" dirty="0">
                <a:solidFill>
                  <a:srgbClr val="1F2D29"/>
                </a:solidFill>
              </a:rPr>
              <a:t>Body Modification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302932" y="2509935"/>
            <a:ext cx="8661469" cy="41707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600" b="1" dirty="0">
                <a:solidFill>
                  <a:srgbClr val="1F2D29"/>
                </a:solidFill>
              </a:rPr>
              <a:t>Vaginal rejuvenation</a:t>
            </a:r>
            <a:r>
              <a:rPr lang="en-US" sz="1600" dirty="0">
                <a:solidFill>
                  <a:srgbClr val="1F2D29"/>
                </a:solidFill>
              </a:rPr>
              <a:t>: techniques to tighten vagina.</a:t>
            </a:r>
          </a:p>
          <a:p>
            <a:pPr>
              <a:lnSpc>
                <a:spcPct val="110000"/>
              </a:lnSpc>
            </a:pPr>
            <a:r>
              <a:rPr lang="en-US" sz="1600" b="1" dirty="0">
                <a:solidFill>
                  <a:srgbClr val="1F2D29"/>
                </a:solidFill>
              </a:rPr>
              <a:t>Labiaplasty</a:t>
            </a:r>
            <a:r>
              <a:rPr lang="en-US" sz="1600" dirty="0">
                <a:solidFill>
                  <a:srgbClr val="1F2D29"/>
                </a:solidFill>
              </a:rPr>
              <a:t>: involves shortening the labia minora – 10,000 annually in the U.S.</a:t>
            </a:r>
          </a:p>
          <a:p>
            <a:pPr>
              <a:lnSpc>
                <a:spcPct val="110000"/>
              </a:lnSpc>
            </a:pPr>
            <a:r>
              <a:rPr lang="en-US" sz="1600" dirty="0">
                <a:solidFill>
                  <a:srgbClr val="1F2D29"/>
                </a:solidFill>
              </a:rPr>
              <a:t>Most popular forms of elective cosmetic surgery in the U.S.:</a:t>
            </a:r>
          </a:p>
          <a:p>
            <a:pPr lvl="1">
              <a:lnSpc>
                <a:spcPct val="110000"/>
              </a:lnSpc>
            </a:pPr>
            <a:r>
              <a:rPr lang="en-US" sz="1600" dirty="0" err="1">
                <a:solidFill>
                  <a:srgbClr val="1F2D29"/>
                </a:solidFill>
              </a:rPr>
              <a:t>Lipoplasty</a:t>
            </a:r>
            <a:r>
              <a:rPr lang="en-US" sz="1600" dirty="0">
                <a:solidFill>
                  <a:srgbClr val="1F2D29"/>
                </a:solidFill>
              </a:rPr>
              <a:t> (fat removal) – 260,000 annually in the U.S.</a:t>
            </a:r>
          </a:p>
          <a:p>
            <a:pPr lvl="1">
              <a:lnSpc>
                <a:spcPct val="110000"/>
              </a:lnSpc>
            </a:pPr>
            <a:r>
              <a:rPr lang="en-US" sz="1600" dirty="0">
                <a:solidFill>
                  <a:srgbClr val="1F2D29"/>
                </a:solidFill>
              </a:rPr>
              <a:t>Breast augmentation – 400,000 annually in the U.S.</a:t>
            </a:r>
          </a:p>
          <a:p>
            <a:pPr lvl="1">
              <a:lnSpc>
                <a:spcPct val="110000"/>
              </a:lnSpc>
            </a:pPr>
            <a:r>
              <a:rPr lang="en-US" sz="1600" dirty="0">
                <a:solidFill>
                  <a:srgbClr val="1F2D29"/>
                </a:solidFill>
              </a:rPr>
              <a:t>Rhinoplasty (nose job) – 220,000 annually in the U.S.</a:t>
            </a:r>
          </a:p>
          <a:p>
            <a:pPr lvl="1">
              <a:lnSpc>
                <a:spcPct val="110000"/>
              </a:lnSpc>
            </a:pPr>
            <a:r>
              <a:rPr lang="en-US" sz="1600" dirty="0">
                <a:solidFill>
                  <a:srgbClr val="1F2D29"/>
                </a:solidFill>
              </a:rPr>
              <a:t>Abdominoplasty (tummy tuck) – 130,000 annually in the U.S.</a:t>
            </a:r>
          </a:p>
          <a:p>
            <a:pPr>
              <a:lnSpc>
                <a:spcPct val="110000"/>
              </a:lnSpc>
            </a:pPr>
            <a:r>
              <a:rPr lang="en-US" sz="1600" dirty="0">
                <a:solidFill>
                  <a:srgbClr val="1F2D29"/>
                </a:solidFill>
              </a:rPr>
              <a:t>All surgeries can have complications.</a:t>
            </a:r>
          </a:p>
          <a:p>
            <a:pPr>
              <a:lnSpc>
                <a:spcPct val="110000"/>
              </a:lnSpc>
            </a:pPr>
            <a:r>
              <a:rPr lang="en-US" sz="1600" dirty="0">
                <a:solidFill>
                  <a:srgbClr val="1F2D29"/>
                </a:solidFill>
              </a:rPr>
              <a:t>Most individuals are satisfied despite rates of complications that can exceed 50%.</a:t>
            </a:r>
          </a:p>
          <a:p>
            <a:pPr>
              <a:lnSpc>
                <a:spcPct val="110000"/>
              </a:lnSpc>
            </a:pPr>
            <a:endParaRPr lang="en-US" sz="1200" dirty="0">
              <a:solidFill>
                <a:srgbClr val="1F2D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49288"/>
            <a:ext cx="9283700" cy="409575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Bodily Modifications and Adornments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8618" y="1648573"/>
            <a:ext cx="6224588" cy="4847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FA3880A-8D8F-466C-A4A1-F07BCDD37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0A64CB-20A1-4508-B568-284EB04F7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DA14841-53A4-4935-BE65-C8373B8A6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77C2CF-B2DD-41C8-8B5E-152673376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923D72-7E69-464B-94C5-B2530008D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0CCC86-7A88-4DFF-A0D0-6604606A2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F8ABFD-155B-4386-AE33-6E13057CF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FAADFB1-A9D8-4319-BAC8-6B3FD36BF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17C5FC5-1BC6-470E-A163-7EE80D227E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8316889-BCD7-49B5-89BD-4FC1D29FE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E12F873-5B9B-482F-9FB3-6355C4F3B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F245259-4364-4D53-AC48-3E893885A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094933" y="332496"/>
            <a:ext cx="4203364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/>
              <a:t>Sexual Objectification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A247C2-2259-4C3A-9530-06F491010B4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120" r="21370"/>
          <a:stretch/>
        </p:blipFill>
        <p:spPr>
          <a:xfrm>
            <a:off x="1005401" y="227"/>
            <a:ext cx="4424045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B9C7619-9AF0-4D6F-B2E3-21032A5C3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738328" y="1791477"/>
            <a:ext cx="5491630" cy="49545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400" dirty="0"/>
              <a:t>Treating another person as a sexual object for own gratification and pleasure, with little consideration of the other as a person.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Cosmetic surgery:</a:t>
            </a:r>
          </a:p>
          <a:p>
            <a:pPr lvl="1">
              <a:lnSpc>
                <a:spcPct val="110000"/>
              </a:lnSpc>
            </a:pPr>
            <a:r>
              <a:rPr lang="en-US" sz="1400" dirty="0"/>
              <a:t>Intimately tied with cultural conceptualizations of beauty and gender.</a:t>
            </a:r>
          </a:p>
          <a:p>
            <a:pPr lvl="1">
              <a:lnSpc>
                <a:spcPct val="110000"/>
              </a:lnSpc>
            </a:pPr>
            <a:r>
              <a:rPr lang="en-US" sz="1400" dirty="0"/>
              <a:t>Disproportionately sought by women who learn dissatisfaction with their natural bodies.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Secular feminist perspective:</a:t>
            </a:r>
          </a:p>
          <a:p>
            <a:pPr lvl="1">
              <a:lnSpc>
                <a:spcPct val="110000"/>
              </a:lnSpc>
            </a:pPr>
            <a:r>
              <a:rPr lang="en-US" sz="1400" dirty="0"/>
              <a:t>Immoral</a:t>
            </a:r>
          </a:p>
          <a:p>
            <a:pPr lvl="1">
              <a:lnSpc>
                <a:spcPct val="110000"/>
              </a:lnSpc>
            </a:pPr>
            <a:r>
              <a:rPr lang="en-US" sz="1400" dirty="0"/>
              <a:t>Related to the historical tendency of patriarchal societies to diminish the status and power of women:</a:t>
            </a:r>
          </a:p>
          <a:p>
            <a:pPr lvl="2">
              <a:lnSpc>
                <a:spcPct val="110000"/>
              </a:lnSpc>
            </a:pPr>
            <a:r>
              <a:rPr lang="en-US" sz="1400" dirty="0"/>
              <a:t>Women valued more for beauty than mind or ability.</a:t>
            </a:r>
          </a:p>
          <a:p>
            <a:pPr lvl="1">
              <a:lnSpc>
                <a:spcPct val="110000"/>
              </a:lnSpc>
            </a:pPr>
            <a:r>
              <a:rPr lang="en-US" sz="1400" dirty="0"/>
              <a:t>Anything that removes a relationship and emphasizes sexual pleasure of just one person is considered objectification.</a:t>
            </a:r>
          </a:p>
          <a:p>
            <a:pPr>
              <a:lnSpc>
                <a:spcPct val="110000"/>
              </a:lnSpc>
            </a:pPr>
            <a:endParaRPr lang="en-US" sz="9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AFBE0AC-23B1-4352-95D2-C71EB6D15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34">
            <a:extLst>
              <a:ext uri="{FF2B5EF4-FFF2-40B4-BE49-F238E27FC236}">
                <a16:creationId xmlns:a16="http://schemas.microsoft.com/office/drawing/2014/main" id="{01AF5FBB-9FDC-4D75-9DD6-DAF01ED19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66" name="Picture 36">
            <a:extLst>
              <a:ext uri="{FF2B5EF4-FFF2-40B4-BE49-F238E27FC236}">
                <a16:creationId xmlns:a16="http://schemas.microsoft.com/office/drawing/2014/main" id="{933BBBE6-F4CF-483E-BA74-B51421B4D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67" name="Rectangle 38">
            <a:extLst>
              <a:ext uri="{FF2B5EF4-FFF2-40B4-BE49-F238E27FC236}">
                <a16:creationId xmlns:a16="http://schemas.microsoft.com/office/drawing/2014/main" id="{4C790028-99AE-4AE4-8269-9913E2D50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" name="Rectangle 40">
            <a:extLst>
              <a:ext uri="{FF2B5EF4-FFF2-40B4-BE49-F238E27FC236}">
                <a16:creationId xmlns:a16="http://schemas.microsoft.com/office/drawing/2014/main" id="{06936A2A-FE08-4EE0-A409-3EF3FA244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" name="Rectangle 42">
            <a:extLst>
              <a:ext uri="{FF2B5EF4-FFF2-40B4-BE49-F238E27FC236}">
                <a16:creationId xmlns:a16="http://schemas.microsoft.com/office/drawing/2014/main" id="{E1F0989E-BFBB-43E4-927B-2C51C7AE26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" name="Rectangle 44">
            <a:extLst>
              <a:ext uri="{FF2B5EF4-FFF2-40B4-BE49-F238E27FC236}">
                <a16:creationId xmlns:a16="http://schemas.microsoft.com/office/drawing/2014/main" id="{8ACA2469-91AA-459B-A5DD-8FFC0F70E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" name="TextBox 46">
            <a:extLst>
              <a:ext uri="{FF2B5EF4-FFF2-40B4-BE49-F238E27FC236}">
                <a16:creationId xmlns:a16="http://schemas.microsoft.com/office/drawing/2014/main" id="{97860FD2-CA19-4064-AA6F-68050C3D2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72" name="Rectangle 48">
            <a:extLst>
              <a:ext uri="{FF2B5EF4-FFF2-40B4-BE49-F238E27FC236}">
                <a16:creationId xmlns:a16="http://schemas.microsoft.com/office/drawing/2014/main" id="{59A39A74-42FD-4770-933D-7A4CD40C0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50">
            <a:extLst>
              <a:ext uri="{FF2B5EF4-FFF2-40B4-BE49-F238E27FC236}">
                <a16:creationId xmlns:a16="http://schemas.microsoft.com/office/drawing/2014/main" id="{9CC0DB73-13F2-442C-A7EE-F9B260CD6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74" name="Picture 52">
            <a:extLst>
              <a:ext uri="{FF2B5EF4-FFF2-40B4-BE49-F238E27FC236}">
                <a16:creationId xmlns:a16="http://schemas.microsoft.com/office/drawing/2014/main" id="{B8EFFE89-27EE-48B3-A446-BA710286A5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75" name="Rectangle 54">
            <a:extLst>
              <a:ext uri="{FF2B5EF4-FFF2-40B4-BE49-F238E27FC236}">
                <a16:creationId xmlns:a16="http://schemas.microsoft.com/office/drawing/2014/main" id="{D18EDEF0-D47D-43DB-A3B3-5968B1B6D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56">
            <a:extLst>
              <a:ext uri="{FF2B5EF4-FFF2-40B4-BE49-F238E27FC236}">
                <a16:creationId xmlns:a16="http://schemas.microsoft.com/office/drawing/2014/main" id="{F8165464-B43B-4D11-BF16-D871418DA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58">
            <a:extLst>
              <a:ext uri="{FF2B5EF4-FFF2-40B4-BE49-F238E27FC236}">
                <a16:creationId xmlns:a16="http://schemas.microsoft.com/office/drawing/2014/main" id="{45CAAA88-D854-47B3-A200-E9F085B4B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874673" y="322108"/>
            <a:ext cx="4698166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/>
              <a:t>Sexual Objectification</a:t>
            </a:r>
          </a:p>
        </p:txBody>
      </p:sp>
      <p:sp>
        <p:nvSpPr>
          <p:cNvPr id="78" name="Rectangle 60">
            <a:extLst>
              <a:ext uri="{FF2B5EF4-FFF2-40B4-BE49-F238E27FC236}">
                <a16:creationId xmlns:a16="http://schemas.microsoft.com/office/drawing/2014/main" id="{77274962-CBA6-4F61-BED4-0D8D67F6C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761" y="0"/>
            <a:ext cx="442523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B7AC0E-0EE6-4D1D-9329-5A3F6338B7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5586" y="316485"/>
            <a:ext cx="3428337" cy="6205135"/>
          </a:xfrm>
          <a:prstGeom prst="rect">
            <a:avLst/>
          </a:prstGeom>
          <a:ln w="12700">
            <a:noFill/>
          </a:ln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D7FC4B6C-C0EE-4DB7-8E51-E133757C12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2800" y="222987"/>
            <a:ext cx="3932516" cy="6378643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999584" y="1427584"/>
            <a:ext cx="5014936" cy="51740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1500" dirty="0"/>
              <a:t>Contemporary feminist perspective:</a:t>
            </a:r>
          </a:p>
          <a:p>
            <a:pPr lvl="1">
              <a:lnSpc>
                <a:spcPct val="110000"/>
              </a:lnSpc>
            </a:pPr>
            <a:r>
              <a:rPr lang="en-US" sz="1500" dirty="0"/>
              <a:t>Moral value of agency:</a:t>
            </a:r>
          </a:p>
          <a:p>
            <a:pPr lvl="2">
              <a:lnSpc>
                <a:spcPct val="110000"/>
              </a:lnSpc>
            </a:pPr>
            <a:r>
              <a:rPr lang="en-US" sz="1500" dirty="0"/>
              <a:t>If a person freely chooses to be objectified, and enjoys it, it may be acceptable for both the person being objectified and the consumer.</a:t>
            </a:r>
          </a:p>
          <a:p>
            <a:pPr>
              <a:lnSpc>
                <a:spcPct val="110000"/>
              </a:lnSpc>
            </a:pPr>
            <a:r>
              <a:rPr lang="en-US" sz="1500" dirty="0"/>
              <a:t>Media consumption measurably affects body image:</a:t>
            </a:r>
          </a:p>
          <a:p>
            <a:pPr lvl="1">
              <a:lnSpc>
                <a:spcPct val="110000"/>
              </a:lnSpc>
            </a:pPr>
            <a:r>
              <a:rPr lang="en-US" sz="1500" dirty="0"/>
              <a:t>Distorted body image can relate to psychological disorders.</a:t>
            </a:r>
          </a:p>
          <a:p>
            <a:pPr>
              <a:lnSpc>
                <a:spcPct val="110000"/>
              </a:lnSpc>
            </a:pPr>
            <a:r>
              <a:rPr lang="en-US" sz="1500" dirty="0"/>
              <a:t>Sexualization of children and adolescents:</a:t>
            </a:r>
          </a:p>
          <a:p>
            <a:pPr lvl="1">
              <a:lnSpc>
                <a:spcPct val="110000"/>
              </a:lnSpc>
            </a:pPr>
            <a:r>
              <a:rPr lang="en-US" sz="1500" dirty="0"/>
              <a:t>Critiqued for stealing childhood innocence:</a:t>
            </a:r>
          </a:p>
          <a:p>
            <a:pPr lvl="2">
              <a:lnSpc>
                <a:spcPct val="110000"/>
              </a:lnSpc>
            </a:pPr>
            <a:r>
              <a:rPr lang="en-US" sz="1500" dirty="0"/>
              <a:t>Example: child beauty pageants are dominated by traditional notions of beauty and femininity.</a:t>
            </a:r>
          </a:p>
          <a:p>
            <a:pPr lvl="1">
              <a:lnSpc>
                <a:spcPct val="110000"/>
              </a:lnSpc>
            </a:pPr>
            <a:r>
              <a:rPr lang="en-US" sz="1500" dirty="0"/>
              <a:t>Cultures have varied widely in terms of:</a:t>
            </a:r>
          </a:p>
          <a:p>
            <a:pPr lvl="2">
              <a:lnSpc>
                <a:spcPct val="110000"/>
              </a:lnSpc>
            </a:pPr>
            <a:r>
              <a:rPr lang="en-US" sz="1500" dirty="0"/>
              <a:t>Expectations and roles assigned to children.</a:t>
            </a:r>
          </a:p>
          <a:p>
            <a:pPr lvl="2">
              <a:lnSpc>
                <a:spcPct val="110000"/>
              </a:lnSpc>
            </a:pPr>
            <a:r>
              <a:rPr lang="en-US" sz="1500" dirty="0"/>
              <a:t>Age at which adult roles and expectations begin.</a:t>
            </a:r>
          </a:p>
          <a:p>
            <a:pPr>
              <a:lnSpc>
                <a:spcPct val="110000"/>
              </a:lnSpc>
            </a:pPr>
            <a:endParaRPr lang="en-US" sz="900" dirty="0"/>
          </a:p>
          <a:p>
            <a:pPr>
              <a:lnSpc>
                <a:spcPct val="110000"/>
              </a:lnSpc>
            </a:pPr>
            <a:endParaRPr lang="en-US" sz="900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8F92D5F-F04C-4E2F-9080-5DAFC318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400050"/>
            <a:ext cx="9283700" cy="409575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en-US" sz="3200">
                <a:latin typeface="Helvetica" charset="0"/>
                <a:ea typeface="Helvetica" charset="0"/>
                <a:cs typeface="Helvetica" charset="0"/>
              </a:rPr>
              <a:t>Varying Body Standards for Popular Males</a:t>
            </a:r>
            <a:endParaRPr lang="en-US" sz="32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7987" y="999488"/>
            <a:ext cx="4520723" cy="5426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51222C-F3CA-4F05-81C7-16A2994F7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8710" y="2201732"/>
            <a:ext cx="5525421" cy="290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FA3880A-8D8F-466C-A4A1-F07BCDD37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0A64CB-20A1-4508-B568-284EB04F7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DA14841-53A4-4935-BE65-C8373B8A6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77C2CF-B2DD-41C8-8B5E-152673376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923D72-7E69-464B-94C5-B2530008D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0CCC86-7A88-4DFF-A0D0-6604606A2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F8ABFD-155B-4386-AE33-6E13057CF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4961F17-D0E4-4576-8697-C062B28F3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2DF1AEC-0327-4A10-AED3-E227ACAEBC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839742D-6F41-4E7D-9C32-1D9825B40F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F3ADA23-8B3C-4029-923E-81303CBEA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9EAE543-FFF6-43C7-AD71-A9856C6E7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548117" y="808056"/>
            <a:ext cx="3024722" cy="12493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800"/>
              <a:t>Erotica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CAE650-6F0F-451B-BBEF-C675CF3C0F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38" r="10863"/>
          <a:stretch/>
        </p:blipFill>
        <p:spPr>
          <a:xfrm>
            <a:off x="1005401" y="227"/>
            <a:ext cx="5569814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D7E355E-8304-4C50-B384-7DAC68D87C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802015" y="1334278"/>
            <a:ext cx="4542063" cy="5402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sz="1600" dirty="0"/>
              <a:t>Representations of people and sexual acts in literature, art, photography, and video for the purposes of sexual pleasure of the recipient: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Known as </a:t>
            </a:r>
            <a:r>
              <a:rPr lang="en-US" sz="1600" b="1" dirty="0"/>
              <a:t>pornography</a:t>
            </a:r>
            <a:r>
              <a:rPr lang="en-US" sz="1600" dirty="0"/>
              <a:t>.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Earliest pre-historic art included erotic sculptures dating to over 35,000 BCE.</a:t>
            </a:r>
          </a:p>
          <a:p>
            <a:pPr>
              <a:lnSpc>
                <a:spcPct val="110000"/>
              </a:lnSpc>
            </a:pPr>
            <a:r>
              <a:rPr lang="en-US" sz="1600" b="1" dirty="0"/>
              <a:t>Obscene</a:t>
            </a:r>
            <a:r>
              <a:rPr lang="en-US" sz="1600" dirty="0"/>
              <a:t>: suggests that the material is inappropriate and access to it should have restrictions: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Applied to material of a sexual nature.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According to different cultures and contexts sexually explicit materials may: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Have artistic, ceremonial, ritualistic, or religious use or meaning.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Primarily be for sexual stimulation and pleasure.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Have multiple meanings and uses.</a:t>
            </a:r>
          </a:p>
          <a:p>
            <a:pPr>
              <a:lnSpc>
                <a:spcPct val="110000"/>
              </a:lnSpc>
            </a:pPr>
            <a:endParaRPr lang="en-US" sz="8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178E784-3C81-4963-ACD9-58EF41CE8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2666</Words>
  <Application>Microsoft Office PowerPoint</Application>
  <PresentationFormat>Widescreen</PresentationFormat>
  <Paragraphs>331</Paragraphs>
  <Slides>37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Calibri</vt:lpstr>
      <vt:lpstr>Helvetica</vt:lpstr>
      <vt:lpstr>MS Shell Dlg 2</vt:lpstr>
      <vt:lpstr>Roboto</vt:lpstr>
      <vt:lpstr>Wingdings</vt:lpstr>
      <vt:lpstr>Wingdings 3</vt:lpstr>
      <vt:lpstr>Madison</vt:lpstr>
      <vt:lpstr>PowerPoint Presentation</vt:lpstr>
      <vt:lpstr>Sexual Enhancements and Perceived Inadequacies</vt:lpstr>
      <vt:lpstr>Body Modification</vt:lpstr>
      <vt:lpstr>Body Modification</vt:lpstr>
      <vt:lpstr>Bodily Modifications and Adornments</vt:lpstr>
      <vt:lpstr>Sexual Objectification</vt:lpstr>
      <vt:lpstr>Sexual Objectification</vt:lpstr>
      <vt:lpstr>Varying Body Standards for Popular Males</vt:lpstr>
      <vt:lpstr>Erotica</vt:lpstr>
      <vt:lpstr>The Law: Art, Porn, and Free Speech</vt:lpstr>
      <vt:lpstr>The Law: Art, Porn, and Free Speech</vt:lpstr>
      <vt:lpstr>Sex Panics</vt:lpstr>
      <vt:lpstr>Scholarly Research on Pornography</vt:lpstr>
      <vt:lpstr>Scholarly Research on Pornography</vt:lpstr>
      <vt:lpstr>Research Focus</vt:lpstr>
      <vt:lpstr>Pornography, Violence and Sexual Offending</vt:lpstr>
      <vt:lpstr>Other Types of Erotica</vt:lpstr>
      <vt:lpstr>Sexting</vt:lpstr>
      <vt:lpstr>Sex and Brain Differences in Pornography Use</vt:lpstr>
      <vt:lpstr>Sex Work From a Distance</vt:lpstr>
      <vt:lpstr>Legal Regulation of Other Types of Sexual Behavior</vt:lpstr>
      <vt:lpstr>A Spectrum of Selling in-Person Sex</vt:lpstr>
      <vt:lpstr>Strip Clubs</vt:lpstr>
      <vt:lpstr>Sacred Sex Workers and Courtesans</vt:lpstr>
      <vt:lpstr>Brothels and Mid-Price Sex Work</vt:lpstr>
      <vt:lpstr>Brothels from Antiquity, to Montana, to Germany</vt:lpstr>
      <vt:lpstr>Street Walkers and Hustlers</vt:lpstr>
      <vt:lpstr>Ethics, Morality, and Laws Regarding Sex Work</vt:lpstr>
      <vt:lpstr>Sexual Tourism and Gigolos</vt:lpstr>
      <vt:lpstr>Human Trafficking, Sexual Slavery, and Exploitation</vt:lpstr>
      <vt:lpstr>Forced Labor and Human Trafficking</vt:lpstr>
      <vt:lpstr>Regulation of Sexuality in the Modern World</vt:lpstr>
      <vt:lpstr>Gender and Sexual Equity</vt:lpstr>
      <vt:lpstr>Research Focus</vt:lpstr>
      <vt:lpstr>Integrative Themes from Sexuality Research</vt:lpstr>
      <vt:lpstr>Future Trends in Sexuality, Technologies and Society</vt:lpstr>
      <vt:lpstr>Future Trends in Sexuality, Technologies and Society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McGee</dc:creator>
  <cp:lastModifiedBy>Michael McGee</cp:lastModifiedBy>
  <cp:revision>4</cp:revision>
  <dcterms:created xsi:type="dcterms:W3CDTF">2020-06-29T00:38:10Z</dcterms:created>
  <dcterms:modified xsi:type="dcterms:W3CDTF">2020-06-29T00:43:54Z</dcterms:modified>
</cp:coreProperties>
</file>